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4"/>
  </p:sldMasterIdLst>
  <p:notesMasterIdLst>
    <p:notesMasterId r:id="rId2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6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E5D94-6D02-4A0A-801D-A93AD5BF0B51}" v="1" dt="2020-12-31T16:56:45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171" autoAdjust="0"/>
  </p:normalViewPr>
  <p:slideViewPr>
    <p:cSldViewPr snapToGrid="0">
      <p:cViewPr varScale="1">
        <p:scale>
          <a:sx n="76" d="100"/>
          <a:sy n="76" d="100"/>
        </p:scale>
        <p:origin x="1008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 Kaplan-Kelly" userId="ec3150bb3e74c8fa" providerId="LiveId" clId="{296A008C-06A5-4BC3-BFC0-C0EA33A4B941}"/>
    <pc:docChg chg="delSld modSld">
      <pc:chgData name="Rose Kaplan-Kelly" userId="ec3150bb3e74c8fa" providerId="LiveId" clId="{296A008C-06A5-4BC3-BFC0-C0EA33A4B941}" dt="2020-12-31T18:01:06.714" v="2" actId="20577"/>
      <pc:docMkLst>
        <pc:docMk/>
      </pc:docMkLst>
      <pc:sldChg chg="del">
        <pc:chgData name="Rose Kaplan-Kelly" userId="ec3150bb3e74c8fa" providerId="LiveId" clId="{296A008C-06A5-4BC3-BFC0-C0EA33A4B941}" dt="2020-12-31T18:01:02.014" v="0" actId="2696"/>
        <pc:sldMkLst>
          <pc:docMk/>
          <pc:sldMk cId="0" sldId="275"/>
        </pc:sldMkLst>
      </pc:sldChg>
      <pc:sldChg chg="modSp mod">
        <pc:chgData name="Rose Kaplan-Kelly" userId="ec3150bb3e74c8fa" providerId="LiveId" clId="{296A008C-06A5-4BC3-BFC0-C0EA33A4B941}" dt="2020-12-31T18:01:06.714" v="2" actId="20577"/>
        <pc:sldMkLst>
          <pc:docMk/>
          <pc:sldMk cId="0" sldId="276"/>
        </pc:sldMkLst>
        <pc:spChg chg="mod">
          <ac:chgData name="Rose Kaplan-Kelly" userId="ec3150bb3e74c8fa" providerId="LiveId" clId="{296A008C-06A5-4BC3-BFC0-C0EA33A4B941}" dt="2020-12-31T18:01:06.714" v="2" actId="20577"/>
          <ac:spMkLst>
            <pc:docMk/>
            <pc:sldMk cId="0" sldId="276"/>
            <ac:spMk id="66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8bb63f9c57_1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8bb63f9c57_1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8bb63f9c57_1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8bb63f9c57_1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Answer: This graph does not contain an Euler cycle. Why?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8bb63f9c57_1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8bb63f9c57_1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Answer: This graph does not contain an Euler path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8ba34ee461_0_6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Google Shape;464;g8ba34ee461_0_6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Suppose that two of the bridges are removed. D</a:t>
            </a:r>
            <a:r>
              <a:rPr lang="en-US" dirty="0"/>
              <a:t>o</a:t>
            </a:r>
            <a:r>
              <a:rPr lang="en" dirty="0"/>
              <a:t>es the new graph have an Euler path or Euler cycle?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Answer: There </a:t>
            </a:r>
            <a:r>
              <a:rPr lang="en" b="1" u="sng" dirty="0"/>
              <a:t>is</a:t>
            </a:r>
            <a:r>
              <a:rPr lang="en" dirty="0"/>
              <a:t> Euler path! (but there is no Euler cycle)</a:t>
            </a: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8ba34ee461_0_6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8ba34ee461_0_6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See attached worksheet of exercises. You can also do this exercise individually if you are exploring this activity after the program!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8ba34ee461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8ba34ee461_0_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8ba34ee461_0_6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8ba34ee461_0_6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If you are viewing this workshop after the program, go talk to a friend or family member about what you have learned! </a:t>
            </a: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8bb63f9c57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8bb63f9c57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See attached worksheet of exercises.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8bb63f9c57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8bb63f9c57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8bb63f9c57_1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8bb63f9c57_1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8ba34ee461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8ba34ee461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graph is a collection of ‘vertices’ and ‘edges’.  There are three examples above in black. Where might we see a graph in our every day lives? (Hint: look to the right picture!)</a:t>
            </a: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8bb63f9c57_1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8bb63f9c57_1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ba34ee461_0_4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8ba34ee461_0_4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Can you draw the graph on the left without picking up your pencil? 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ba34ee461_0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ba34ee461_0_3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See attached worksheet of exercises. You can also do this exercise individually if you are exploring this activity after the program!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8ba34ee461_0_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8ba34ee461_0_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8ba34ee461_0_6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8ba34ee461_0_6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8ba34ee461_0_6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8ba34ee461_0_6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Answer: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It doesn’t work. (Each vertex has a degree of 3)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8ba34ee461_0_6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8ba34ee461_0_6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do Euler paths/cycles answer the original problem?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8ba34ee461_0_6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8ba34ee461_0_6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AUTOLAYOUT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3"/>
          <p:cNvSpPr/>
          <p:nvPr/>
        </p:nvSpPr>
        <p:spPr>
          <a:xfrm rot="5400000">
            <a:off x="-48494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"/>
          <p:cNvSpPr/>
          <p:nvPr/>
        </p:nvSpPr>
        <p:spPr>
          <a:xfrm rot="5400000">
            <a:off x="-48494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3"/>
          <p:cNvSpPr/>
          <p:nvPr/>
        </p:nvSpPr>
        <p:spPr>
          <a:xfrm rot="-5400000">
            <a:off x="-48362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 rot="-5400000" flipH="1">
            <a:off x="3761647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 rot="5400000" flipH="1">
            <a:off x="3976138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/>
          <p:nvPr/>
        </p:nvSpPr>
        <p:spPr>
          <a:xfrm rot="5400000" flipH="1">
            <a:off x="3761514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 rot="5400000" flipH="1">
            <a:off x="3761488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 rot="5400000">
            <a:off x="1475437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 rot="-5400000">
            <a:off x="1690220" y="1980898"/>
            <a:ext cx="429600" cy="762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 rot="-5400000">
            <a:off x="1475570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 rot="-5400000" flipH="1">
            <a:off x="2237690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 rot="5400000" flipH="1">
            <a:off x="2237557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 rot="5400000">
            <a:off x="2452233" y="-165970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/>
          <p:nvPr/>
        </p:nvSpPr>
        <p:spPr>
          <a:xfrm rot="5400000">
            <a:off x="2999420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/>
          <p:nvPr/>
        </p:nvSpPr>
        <p:spPr>
          <a:xfrm rot="5400000">
            <a:off x="2999420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3"/>
          <p:cNvSpPr/>
          <p:nvPr/>
        </p:nvSpPr>
        <p:spPr>
          <a:xfrm rot="-5400000" flipH="1">
            <a:off x="3214228" y="-165970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/>
          <p:nvPr/>
        </p:nvSpPr>
        <p:spPr>
          <a:xfrm rot="-5400000" flipH="1">
            <a:off x="713604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3"/>
          <p:cNvSpPr/>
          <p:nvPr/>
        </p:nvSpPr>
        <p:spPr>
          <a:xfrm rot="5400000">
            <a:off x="-48494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 rot="-5400000" flipH="1">
            <a:off x="3761621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/>
          <p:nvPr/>
        </p:nvSpPr>
        <p:spPr>
          <a:xfrm rot="-5400000">
            <a:off x="1475570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/>
          <p:nvPr/>
        </p:nvSpPr>
        <p:spPr>
          <a:xfrm rot="-5400000">
            <a:off x="2999553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/>
          <p:nvPr/>
        </p:nvSpPr>
        <p:spPr>
          <a:xfrm rot="-5400000" flipH="1">
            <a:off x="713604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 rot="-5400000" flipH="1">
            <a:off x="713604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 rot="5400000">
            <a:off x="3976138" y="-165970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/>
          <p:nvPr/>
        </p:nvSpPr>
        <p:spPr>
          <a:xfrm rot="-5400000">
            <a:off x="166288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"/>
          <p:cNvSpPr/>
          <p:nvPr/>
        </p:nvSpPr>
        <p:spPr>
          <a:xfrm rot="-5400000" flipH="1">
            <a:off x="166211" y="-165970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/>
          <p:nvPr/>
        </p:nvSpPr>
        <p:spPr>
          <a:xfrm rot="-5400000" flipH="1">
            <a:off x="1690143" y="-165970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/>
          <p:nvPr/>
        </p:nvSpPr>
        <p:spPr>
          <a:xfrm rot="-5400000" flipH="1">
            <a:off x="2237612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/>
          <p:nvPr/>
        </p:nvSpPr>
        <p:spPr>
          <a:xfrm rot="-5400000" flipH="1">
            <a:off x="2237612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/>
          <p:cNvSpPr/>
          <p:nvPr/>
        </p:nvSpPr>
        <p:spPr>
          <a:xfrm rot="-5400000">
            <a:off x="3214203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3"/>
          <p:cNvSpPr/>
          <p:nvPr/>
        </p:nvSpPr>
        <p:spPr>
          <a:xfrm rot="-5400000">
            <a:off x="2999475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3"/>
          <p:cNvSpPr/>
          <p:nvPr/>
        </p:nvSpPr>
        <p:spPr>
          <a:xfrm rot="5400000" flipH="1">
            <a:off x="713394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/>
          <p:cNvSpPr/>
          <p:nvPr/>
        </p:nvSpPr>
        <p:spPr>
          <a:xfrm rot="5400000" flipH="1">
            <a:off x="713394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/>
          <p:nvPr/>
        </p:nvSpPr>
        <p:spPr>
          <a:xfrm rot="-5400000">
            <a:off x="-48362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/>
          <p:nvPr/>
        </p:nvSpPr>
        <p:spPr>
          <a:xfrm rot="-5400000" flipH="1">
            <a:off x="3761621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3"/>
          <p:cNvSpPr/>
          <p:nvPr/>
        </p:nvSpPr>
        <p:spPr>
          <a:xfrm rot="5400000">
            <a:off x="1475437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3"/>
          <p:cNvSpPr/>
          <p:nvPr/>
        </p:nvSpPr>
        <p:spPr>
          <a:xfrm rot="5400000">
            <a:off x="1475437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3"/>
          <p:cNvSpPr/>
          <p:nvPr/>
        </p:nvSpPr>
        <p:spPr>
          <a:xfrm rot="5400000" flipH="1">
            <a:off x="2452207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3"/>
          <p:cNvSpPr/>
          <p:nvPr/>
        </p:nvSpPr>
        <p:spPr>
          <a:xfrm rot="5400000" flipH="1">
            <a:off x="2237557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3"/>
          <p:cNvSpPr/>
          <p:nvPr/>
        </p:nvSpPr>
        <p:spPr>
          <a:xfrm rot="5400000">
            <a:off x="2999420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3"/>
          <p:cNvSpPr/>
          <p:nvPr/>
        </p:nvSpPr>
        <p:spPr>
          <a:xfrm rot="5400000" flipH="1">
            <a:off x="928121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3"/>
          <p:cNvSpPr/>
          <p:nvPr/>
        </p:nvSpPr>
        <p:spPr>
          <a:xfrm rot="5400000">
            <a:off x="928121" y="-165970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3"/>
          <p:cNvSpPr/>
          <p:nvPr/>
        </p:nvSpPr>
        <p:spPr>
          <a:xfrm rot="5400000">
            <a:off x="4523506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3"/>
          <p:cNvSpPr/>
          <p:nvPr/>
        </p:nvSpPr>
        <p:spPr>
          <a:xfrm rot="5400000">
            <a:off x="4523506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3"/>
          <p:cNvSpPr/>
          <p:nvPr/>
        </p:nvSpPr>
        <p:spPr>
          <a:xfrm rot="-5400000">
            <a:off x="4523638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3"/>
          <p:cNvSpPr/>
          <p:nvPr/>
        </p:nvSpPr>
        <p:spPr>
          <a:xfrm rot="-5400000" flipH="1">
            <a:off x="8333647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3"/>
          <p:cNvSpPr/>
          <p:nvPr/>
        </p:nvSpPr>
        <p:spPr>
          <a:xfrm rot="5400000" flipH="1">
            <a:off x="8548138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3"/>
          <p:cNvSpPr/>
          <p:nvPr/>
        </p:nvSpPr>
        <p:spPr>
          <a:xfrm rot="5400000" flipH="1">
            <a:off x="8333514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3"/>
          <p:cNvSpPr/>
          <p:nvPr/>
        </p:nvSpPr>
        <p:spPr>
          <a:xfrm rot="5400000" flipH="1">
            <a:off x="8333488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3"/>
          <p:cNvSpPr/>
          <p:nvPr/>
        </p:nvSpPr>
        <p:spPr>
          <a:xfrm rot="5400000">
            <a:off x="6047437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3"/>
          <p:cNvSpPr/>
          <p:nvPr/>
        </p:nvSpPr>
        <p:spPr>
          <a:xfrm rot="-5400000">
            <a:off x="6262220" y="1980898"/>
            <a:ext cx="429600" cy="762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3"/>
          <p:cNvSpPr/>
          <p:nvPr/>
        </p:nvSpPr>
        <p:spPr>
          <a:xfrm rot="-5400000">
            <a:off x="6047570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3"/>
          <p:cNvSpPr/>
          <p:nvPr/>
        </p:nvSpPr>
        <p:spPr>
          <a:xfrm rot="-5400000" flipH="1">
            <a:off x="6809690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3"/>
          <p:cNvSpPr/>
          <p:nvPr/>
        </p:nvSpPr>
        <p:spPr>
          <a:xfrm rot="5400000" flipH="1">
            <a:off x="6809557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3"/>
          <p:cNvSpPr/>
          <p:nvPr/>
        </p:nvSpPr>
        <p:spPr>
          <a:xfrm rot="5400000">
            <a:off x="7024233" y="-165970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3"/>
          <p:cNvSpPr/>
          <p:nvPr/>
        </p:nvSpPr>
        <p:spPr>
          <a:xfrm rot="5400000">
            <a:off x="7571420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3"/>
          <p:cNvSpPr/>
          <p:nvPr/>
        </p:nvSpPr>
        <p:spPr>
          <a:xfrm rot="5400000">
            <a:off x="7571420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3"/>
          <p:cNvSpPr/>
          <p:nvPr/>
        </p:nvSpPr>
        <p:spPr>
          <a:xfrm rot="-5400000" flipH="1">
            <a:off x="7786228" y="-165970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3"/>
          <p:cNvSpPr/>
          <p:nvPr/>
        </p:nvSpPr>
        <p:spPr>
          <a:xfrm rot="-5400000" flipH="1">
            <a:off x="5285604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3"/>
          <p:cNvSpPr/>
          <p:nvPr/>
        </p:nvSpPr>
        <p:spPr>
          <a:xfrm rot="5400000">
            <a:off x="4523506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3"/>
          <p:cNvSpPr/>
          <p:nvPr/>
        </p:nvSpPr>
        <p:spPr>
          <a:xfrm rot="-5400000" flipH="1">
            <a:off x="8333621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3"/>
          <p:cNvSpPr/>
          <p:nvPr/>
        </p:nvSpPr>
        <p:spPr>
          <a:xfrm rot="-5400000">
            <a:off x="6047570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3"/>
          <p:cNvSpPr/>
          <p:nvPr/>
        </p:nvSpPr>
        <p:spPr>
          <a:xfrm rot="-5400000">
            <a:off x="7571553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3"/>
          <p:cNvSpPr/>
          <p:nvPr/>
        </p:nvSpPr>
        <p:spPr>
          <a:xfrm rot="-5400000" flipH="1">
            <a:off x="5285604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3"/>
          <p:cNvSpPr/>
          <p:nvPr/>
        </p:nvSpPr>
        <p:spPr>
          <a:xfrm rot="-5400000" flipH="1">
            <a:off x="5285604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3"/>
          <p:cNvSpPr/>
          <p:nvPr/>
        </p:nvSpPr>
        <p:spPr>
          <a:xfrm rot="5400000">
            <a:off x="8548138" y="-165970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3"/>
          <p:cNvSpPr/>
          <p:nvPr/>
        </p:nvSpPr>
        <p:spPr>
          <a:xfrm rot="-5400000">
            <a:off x="4738288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3"/>
          <p:cNvSpPr/>
          <p:nvPr/>
        </p:nvSpPr>
        <p:spPr>
          <a:xfrm rot="-5400000" flipH="1">
            <a:off x="4738211" y="-165970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3"/>
          <p:cNvSpPr/>
          <p:nvPr/>
        </p:nvSpPr>
        <p:spPr>
          <a:xfrm rot="-5400000" flipH="1">
            <a:off x="6262143" y="-165970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3"/>
          <p:cNvSpPr/>
          <p:nvPr/>
        </p:nvSpPr>
        <p:spPr>
          <a:xfrm rot="-5400000" flipH="1">
            <a:off x="6809612" y="176618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3"/>
          <p:cNvSpPr/>
          <p:nvPr/>
        </p:nvSpPr>
        <p:spPr>
          <a:xfrm rot="-5400000" flipH="1">
            <a:off x="6809612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3"/>
          <p:cNvSpPr/>
          <p:nvPr/>
        </p:nvSpPr>
        <p:spPr>
          <a:xfrm rot="-5400000">
            <a:off x="7786203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3"/>
          <p:cNvSpPr/>
          <p:nvPr/>
        </p:nvSpPr>
        <p:spPr>
          <a:xfrm rot="-5400000">
            <a:off x="7571475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3"/>
          <p:cNvSpPr/>
          <p:nvPr/>
        </p:nvSpPr>
        <p:spPr>
          <a:xfrm rot="5400000" flipH="1">
            <a:off x="5285394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3"/>
          <p:cNvSpPr/>
          <p:nvPr/>
        </p:nvSpPr>
        <p:spPr>
          <a:xfrm rot="5400000" flipH="1">
            <a:off x="5285394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3"/>
          <p:cNvSpPr/>
          <p:nvPr/>
        </p:nvSpPr>
        <p:spPr>
          <a:xfrm rot="-5400000">
            <a:off x="4523638" y="133679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3"/>
          <p:cNvSpPr/>
          <p:nvPr/>
        </p:nvSpPr>
        <p:spPr>
          <a:xfrm rot="-5400000" flipH="1">
            <a:off x="8333621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3"/>
          <p:cNvSpPr/>
          <p:nvPr/>
        </p:nvSpPr>
        <p:spPr>
          <a:xfrm rot="5400000">
            <a:off x="6047437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3"/>
          <p:cNvSpPr/>
          <p:nvPr/>
        </p:nvSpPr>
        <p:spPr>
          <a:xfrm rot="5400000">
            <a:off x="6047437" y="907378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3"/>
          <p:cNvSpPr/>
          <p:nvPr/>
        </p:nvSpPr>
        <p:spPr>
          <a:xfrm rot="5400000" flipH="1">
            <a:off x="7024207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3"/>
          <p:cNvSpPr/>
          <p:nvPr/>
        </p:nvSpPr>
        <p:spPr>
          <a:xfrm rot="5400000" flipH="1">
            <a:off x="6809557" y="477892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3"/>
          <p:cNvSpPr/>
          <p:nvPr/>
        </p:nvSpPr>
        <p:spPr>
          <a:xfrm rot="5400000">
            <a:off x="7571420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3"/>
          <p:cNvSpPr/>
          <p:nvPr/>
        </p:nvSpPr>
        <p:spPr>
          <a:xfrm rot="5400000" flipH="1">
            <a:off x="5500121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3"/>
          <p:cNvSpPr/>
          <p:nvPr/>
        </p:nvSpPr>
        <p:spPr>
          <a:xfrm rot="5400000">
            <a:off x="5500121" y="-165970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title"/>
          </p:nvPr>
        </p:nvSpPr>
        <p:spPr>
          <a:xfrm>
            <a:off x="311700" y="2795400"/>
            <a:ext cx="8520600" cy="126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1"/>
          </p:nvPr>
        </p:nvSpPr>
        <p:spPr>
          <a:xfrm>
            <a:off x="311700" y="4123350"/>
            <a:ext cx="8520600" cy="456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AUTOLAYOUT_2">
    <p:bg>
      <p:bgPr>
        <a:solidFill>
          <a:srgbClr val="FFFFFF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4"/>
          <p:cNvSpPr/>
          <p:nvPr/>
        </p:nvSpPr>
        <p:spPr>
          <a:xfrm>
            <a:off x="-29" y="0"/>
            <a:ext cx="9144000" cy="1741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4"/>
          <p:cNvSpPr/>
          <p:nvPr/>
        </p:nvSpPr>
        <p:spPr>
          <a:xfrm rot="-5400000">
            <a:off x="7406225" y="300"/>
            <a:ext cx="1738200" cy="1737300"/>
          </a:xfrm>
          <a:prstGeom prst="rtTriangle">
            <a:avLst/>
          </a:prstGeom>
          <a:solidFill>
            <a:srgbClr val="FFFFFF">
              <a:alpha val="43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4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4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Char char="●"/>
              <a:defRPr sz="1800">
                <a:solidFill>
                  <a:srgbClr val="61616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9pPr>
          </a:lstStyle>
          <a:p>
            <a:endParaRPr/>
          </a:p>
        </p:txBody>
      </p:sp>
      <p:sp>
        <p:nvSpPr>
          <p:cNvPr id="145" name="Google Shape;14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>
            <a:spLocks noGrp="1"/>
          </p:cNvSpPr>
          <p:nvPr>
            <p:ph type="title"/>
          </p:nvPr>
        </p:nvSpPr>
        <p:spPr>
          <a:xfrm>
            <a:off x="311700" y="2335047"/>
            <a:ext cx="8520600" cy="126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Graph Theory</a:t>
            </a:r>
            <a:endParaRPr dirty="0"/>
          </a:p>
        </p:txBody>
      </p:sp>
      <p:sp>
        <p:nvSpPr>
          <p:cNvPr id="151" name="Google Shape;151;p15"/>
          <p:cNvSpPr txBox="1">
            <a:spLocks noGrp="1"/>
          </p:cNvSpPr>
          <p:nvPr>
            <p:ph type="subTitle" idx="1"/>
          </p:nvPr>
        </p:nvSpPr>
        <p:spPr>
          <a:xfrm>
            <a:off x="311700" y="3524260"/>
            <a:ext cx="8520600" cy="4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Euler Paths &amp; Cycles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By Thomas Ng and </a:t>
            </a:r>
            <a:r>
              <a:rPr lang="en-US" dirty="0" err="1"/>
              <a:t>Chavisa</a:t>
            </a:r>
            <a:r>
              <a:rPr lang="en-US" dirty="0"/>
              <a:t> </a:t>
            </a:r>
            <a:r>
              <a:rPr lang="en-US" dirty="0" err="1"/>
              <a:t>Arpavoraruth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Euler’s solution (1736)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407" name="Google Shape;407;p24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5552100" cy="27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Theorem 1</a:t>
            </a:r>
            <a:r>
              <a:rPr lang="en">
                <a:solidFill>
                  <a:srgbClr val="000000"/>
                </a:solidFill>
              </a:rPr>
              <a:t>:  A connected graph contains an </a:t>
            </a:r>
            <a:r>
              <a:rPr lang="en">
                <a:solidFill>
                  <a:srgbClr val="CC0000"/>
                </a:solidFill>
              </a:rPr>
              <a:t>Euler cycle</a:t>
            </a:r>
            <a:r>
              <a:rPr lang="en">
                <a:solidFill>
                  <a:srgbClr val="000000"/>
                </a:solidFill>
              </a:rPr>
              <a:t> exactly when every vertex has even </a:t>
            </a:r>
            <a:r>
              <a:rPr lang="en">
                <a:solidFill>
                  <a:srgbClr val="4A86E8"/>
                </a:solidFill>
              </a:rPr>
              <a:t>degree</a:t>
            </a:r>
            <a:r>
              <a:rPr lang="en"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Definition</a:t>
            </a:r>
            <a:r>
              <a:rPr lang="en">
                <a:solidFill>
                  <a:srgbClr val="000000"/>
                </a:solidFill>
              </a:rPr>
              <a:t>: The </a:t>
            </a:r>
            <a:r>
              <a:rPr lang="en">
                <a:solidFill>
                  <a:srgbClr val="4A86E8"/>
                </a:solidFill>
              </a:rPr>
              <a:t>degree</a:t>
            </a:r>
            <a:r>
              <a:rPr lang="en">
                <a:solidFill>
                  <a:srgbClr val="000000"/>
                </a:solidFill>
              </a:rPr>
              <a:t> of a vertex is the number of edges that are attached to that vertex.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grpSp>
        <p:nvGrpSpPr>
          <p:cNvPr id="408" name="Google Shape;408;p24"/>
          <p:cNvGrpSpPr/>
          <p:nvPr/>
        </p:nvGrpSpPr>
        <p:grpSpPr>
          <a:xfrm>
            <a:off x="6441917" y="2112813"/>
            <a:ext cx="1476083" cy="2289550"/>
            <a:chOff x="6358792" y="2112813"/>
            <a:chExt cx="1476083" cy="2289550"/>
          </a:xfrm>
        </p:grpSpPr>
        <p:grpSp>
          <p:nvGrpSpPr>
            <p:cNvPr id="409" name="Google Shape;409;p24"/>
            <p:cNvGrpSpPr/>
            <p:nvPr/>
          </p:nvGrpSpPr>
          <p:grpSpPr>
            <a:xfrm>
              <a:off x="6358792" y="2112813"/>
              <a:ext cx="1476083" cy="2289550"/>
              <a:chOff x="6462717" y="2216963"/>
              <a:chExt cx="1476083" cy="2289550"/>
            </a:xfrm>
          </p:grpSpPr>
          <p:sp>
            <p:nvSpPr>
              <p:cNvPr id="410" name="Google Shape;410;p24"/>
              <p:cNvSpPr/>
              <p:nvPr/>
            </p:nvSpPr>
            <p:spPr>
              <a:xfrm>
                <a:off x="6462717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11" name="Google Shape;411;p24"/>
              <p:cNvSpPr/>
              <p:nvPr/>
            </p:nvSpPr>
            <p:spPr>
              <a:xfrm flipH="1">
                <a:off x="6916442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12" name="Google Shape;412;p24"/>
              <p:cNvSpPr/>
              <p:nvPr/>
            </p:nvSpPr>
            <p:spPr>
              <a:xfrm>
                <a:off x="6462717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13" name="Google Shape;413;p24"/>
              <p:cNvSpPr/>
              <p:nvPr/>
            </p:nvSpPr>
            <p:spPr>
              <a:xfrm flipH="1">
                <a:off x="6916442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414" name="Google Shape;414;p24"/>
              <p:cNvGrpSpPr/>
              <p:nvPr/>
            </p:nvGrpSpPr>
            <p:grpSpPr>
              <a:xfrm>
                <a:off x="6504725" y="2216963"/>
                <a:ext cx="1434075" cy="2289550"/>
                <a:chOff x="6224150" y="1870375"/>
                <a:chExt cx="1434075" cy="2289550"/>
              </a:xfrm>
            </p:grpSpPr>
            <p:sp>
              <p:nvSpPr>
                <p:cNvPr id="415" name="Google Shape;415;p24"/>
                <p:cNvSpPr/>
                <p:nvPr/>
              </p:nvSpPr>
              <p:spPr>
                <a:xfrm>
                  <a:off x="6224150" y="187037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A</a:t>
                  </a:r>
                  <a:endParaRPr/>
                </a:p>
              </p:txBody>
            </p:sp>
            <p:sp>
              <p:nvSpPr>
                <p:cNvPr id="416" name="Google Shape;416;p24"/>
                <p:cNvSpPr/>
                <p:nvPr/>
              </p:nvSpPr>
              <p:spPr>
                <a:xfrm>
                  <a:off x="6224150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B</a:t>
                  </a:r>
                  <a:endParaRPr/>
                </a:p>
              </p:txBody>
            </p:sp>
            <p:sp>
              <p:nvSpPr>
                <p:cNvPr id="417" name="Google Shape;417;p24"/>
                <p:cNvSpPr/>
                <p:nvPr/>
              </p:nvSpPr>
              <p:spPr>
                <a:xfrm>
                  <a:off x="6224150" y="369222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D</a:t>
                  </a:r>
                  <a:endParaRPr/>
                </a:p>
              </p:txBody>
            </p:sp>
            <p:sp>
              <p:nvSpPr>
                <p:cNvPr id="418" name="Google Shape;418;p24"/>
                <p:cNvSpPr/>
                <p:nvPr/>
              </p:nvSpPr>
              <p:spPr>
                <a:xfrm>
                  <a:off x="7190525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C</a:t>
                  </a:r>
                  <a:endParaRPr/>
                </a:p>
              </p:txBody>
            </p:sp>
          </p:grpSp>
        </p:grpSp>
        <p:cxnSp>
          <p:nvCxnSpPr>
            <p:cNvPr id="419" name="Google Shape;419;p24"/>
            <p:cNvCxnSpPr>
              <a:endCxn id="418" idx="0"/>
            </p:cNvCxnSpPr>
            <p:nvPr/>
          </p:nvCxnSpPr>
          <p:spPr>
            <a:xfrm>
              <a:off x="6889125" y="2369138"/>
              <a:ext cx="711900" cy="65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0" name="Google Shape;420;p24"/>
            <p:cNvCxnSpPr>
              <a:endCxn id="418" idx="4"/>
            </p:cNvCxnSpPr>
            <p:nvPr/>
          </p:nvCxnSpPr>
          <p:spPr>
            <a:xfrm rot="10800000" flipH="1">
              <a:off x="6899625" y="3491438"/>
              <a:ext cx="701400" cy="67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1" name="Google Shape;421;p24"/>
            <p:cNvCxnSpPr>
              <a:stCxn id="416" idx="6"/>
              <a:endCxn id="418" idx="2"/>
            </p:cNvCxnSpPr>
            <p:nvPr/>
          </p:nvCxnSpPr>
          <p:spPr>
            <a:xfrm>
              <a:off x="6868500" y="3257588"/>
              <a:ext cx="4986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5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Euler’s solution (1736)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427" name="Google Shape;427;p25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5552100" cy="27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Theorem 1</a:t>
            </a:r>
            <a:r>
              <a:rPr lang="en">
                <a:solidFill>
                  <a:srgbClr val="000000"/>
                </a:solidFill>
              </a:rPr>
              <a:t>:  A connected graph contains an </a:t>
            </a:r>
            <a:r>
              <a:rPr lang="en">
                <a:solidFill>
                  <a:srgbClr val="CC0000"/>
                </a:solidFill>
              </a:rPr>
              <a:t>Euler cycle</a:t>
            </a:r>
            <a:r>
              <a:rPr lang="en">
                <a:solidFill>
                  <a:srgbClr val="000000"/>
                </a:solidFill>
              </a:rPr>
              <a:t> exactly when every vertex has even </a:t>
            </a:r>
            <a:r>
              <a:rPr lang="en">
                <a:solidFill>
                  <a:srgbClr val="4A86E8"/>
                </a:solidFill>
              </a:rPr>
              <a:t>degree</a:t>
            </a:r>
            <a:r>
              <a:rPr lang="en"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Definition</a:t>
            </a:r>
            <a:r>
              <a:rPr lang="en">
                <a:solidFill>
                  <a:srgbClr val="000000"/>
                </a:solidFill>
              </a:rPr>
              <a:t>: </a:t>
            </a:r>
            <a:r>
              <a:rPr lang="en">
                <a:solidFill>
                  <a:schemeClr val="dk1"/>
                </a:solidFill>
              </a:rPr>
              <a:t>The </a:t>
            </a:r>
            <a:r>
              <a:rPr lang="en">
                <a:solidFill>
                  <a:srgbClr val="4A86E8"/>
                </a:solidFill>
              </a:rPr>
              <a:t>degree</a:t>
            </a:r>
            <a:r>
              <a:rPr lang="en">
                <a:solidFill>
                  <a:schemeClr val="dk1"/>
                </a:solidFill>
              </a:rPr>
              <a:t> of a vertex is the number of edges that are attached to that vertex.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FF9900"/>
                </a:solidFill>
              </a:rPr>
              <a:t>Question</a:t>
            </a:r>
            <a:r>
              <a:rPr lang="en">
                <a:solidFill>
                  <a:srgbClr val="000000"/>
                </a:solidFill>
              </a:rPr>
              <a:t>: Does this graph contain an Euler cycle?</a:t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428" name="Google Shape;428;p25"/>
          <p:cNvGrpSpPr/>
          <p:nvPr/>
        </p:nvGrpSpPr>
        <p:grpSpPr>
          <a:xfrm>
            <a:off x="6441917" y="2112813"/>
            <a:ext cx="1476083" cy="2289550"/>
            <a:chOff x="6358792" y="2112813"/>
            <a:chExt cx="1476083" cy="2289550"/>
          </a:xfrm>
        </p:grpSpPr>
        <p:grpSp>
          <p:nvGrpSpPr>
            <p:cNvPr id="429" name="Google Shape;429;p25"/>
            <p:cNvGrpSpPr/>
            <p:nvPr/>
          </p:nvGrpSpPr>
          <p:grpSpPr>
            <a:xfrm>
              <a:off x="6358792" y="2112813"/>
              <a:ext cx="1476083" cy="2289550"/>
              <a:chOff x="6462717" y="2216963"/>
              <a:chExt cx="1476083" cy="2289550"/>
            </a:xfrm>
          </p:grpSpPr>
          <p:sp>
            <p:nvSpPr>
              <p:cNvPr id="430" name="Google Shape;430;p25"/>
              <p:cNvSpPr/>
              <p:nvPr/>
            </p:nvSpPr>
            <p:spPr>
              <a:xfrm>
                <a:off x="6462717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31" name="Google Shape;431;p25"/>
              <p:cNvSpPr/>
              <p:nvPr/>
            </p:nvSpPr>
            <p:spPr>
              <a:xfrm flipH="1">
                <a:off x="6916442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32" name="Google Shape;432;p25"/>
              <p:cNvSpPr/>
              <p:nvPr/>
            </p:nvSpPr>
            <p:spPr>
              <a:xfrm>
                <a:off x="6462717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33" name="Google Shape;433;p25"/>
              <p:cNvSpPr/>
              <p:nvPr/>
            </p:nvSpPr>
            <p:spPr>
              <a:xfrm flipH="1">
                <a:off x="6916442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434" name="Google Shape;434;p25"/>
              <p:cNvGrpSpPr/>
              <p:nvPr/>
            </p:nvGrpSpPr>
            <p:grpSpPr>
              <a:xfrm>
                <a:off x="6504725" y="2216963"/>
                <a:ext cx="1434075" cy="2289550"/>
                <a:chOff x="6224150" y="1870375"/>
                <a:chExt cx="1434075" cy="2289550"/>
              </a:xfrm>
            </p:grpSpPr>
            <p:sp>
              <p:nvSpPr>
                <p:cNvPr id="435" name="Google Shape;435;p25"/>
                <p:cNvSpPr/>
                <p:nvPr/>
              </p:nvSpPr>
              <p:spPr>
                <a:xfrm>
                  <a:off x="6224150" y="187037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A</a:t>
                  </a:r>
                  <a:endParaRPr/>
                </a:p>
              </p:txBody>
            </p:sp>
            <p:sp>
              <p:nvSpPr>
                <p:cNvPr id="436" name="Google Shape;436;p25"/>
                <p:cNvSpPr/>
                <p:nvPr/>
              </p:nvSpPr>
              <p:spPr>
                <a:xfrm>
                  <a:off x="6224150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B</a:t>
                  </a:r>
                  <a:endParaRPr/>
                </a:p>
              </p:txBody>
            </p:sp>
            <p:sp>
              <p:nvSpPr>
                <p:cNvPr id="437" name="Google Shape;437;p25"/>
                <p:cNvSpPr/>
                <p:nvPr/>
              </p:nvSpPr>
              <p:spPr>
                <a:xfrm>
                  <a:off x="6224150" y="369222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D</a:t>
                  </a:r>
                  <a:endParaRPr/>
                </a:p>
              </p:txBody>
            </p:sp>
            <p:sp>
              <p:nvSpPr>
                <p:cNvPr id="438" name="Google Shape;438;p25"/>
                <p:cNvSpPr/>
                <p:nvPr/>
              </p:nvSpPr>
              <p:spPr>
                <a:xfrm>
                  <a:off x="7190525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C</a:t>
                  </a:r>
                  <a:endParaRPr/>
                </a:p>
              </p:txBody>
            </p:sp>
          </p:grpSp>
        </p:grpSp>
        <p:cxnSp>
          <p:nvCxnSpPr>
            <p:cNvPr id="439" name="Google Shape;439;p25"/>
            <p:cNvCxnSpPr>
              <a:endCxn id="438" idx="0"/>
            </p:cNvCxnSpPr>
            <p:nvPr/>
          </p:nvCxnSpPr>
          <p:spPr>
            <a:xfrm>
              <a:off x="6889125" y="2369138"/>
              <a:ext cx="711900" cy="65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25"/>
            <p:cNvCxnSpPr>
              <a:endCxn id="438" idx="4"/>
            </p:cNvCxnSpPr>
            <p:nvPr/>
          </p:nvCxnSpPr>
          <p:spPr>
            <a:xfrm rot="10800000" flipH="1">
              <a:off x="6899625" y="3491438"/>
              <a:ext cx="701400" cy="67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25"/>
            <p:cNvCxnSpPr>
              <a:stCxn id="436" idx="6"/>
              <a:endCxn id="438" idx="2"/>
            </p:cNvCxnSpPr>
            <p:nvPr/>
          </p:nvCxnSpPr>
          <p:spPr>
            <a:xfrm>
              <a:off x="6868500" y="3257588"/>
              <a:ext cx="4986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6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Euler’s solution (1736)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447" name="Google Shape;447;p26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5552100" cy="27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Theorem 2</a:t>
            </a:r>
            <a:r>
              <a:rPr lang="en">
                <a:solidFill>
                  <a:srgbClr val="000000"/>
                </a:solidFill>
              </a:rPr>
              <a:t>:  A connected graph contains an </a:t>
            </a:r>
            <a:r>
              <a:rPr lang="en">
                <a:solidFill>
                  <a:srgbClr val="980000"/>
                </a:solidFill>
              </a:rPr>
              <a:t>Euler path</a:t>
            </a:r>
            <a:r>
              <a:rPr lang="en">
                <a:solidFill>
                  <a:srgbClr val="000000"/>
                </a:solidFill>
              </a:rPr>
              <a:t> exactly when at most two vertices have odd degree.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rgbClr val="FF9900"/>
                </a:solidFill>
              </a:rPr>
              <a:t>Question</a:t>
            </a:r>
            <a:r>
              <a:rPr lang="en">
                <a:solidFill>
                  <a:schemeClr val="dk1"/>
                </a:solidFill>
              </a:rPr>
              <a:t>: Does this graph contain an Euler path?</a:t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448" name="Google Shape;448;p26"/>
          <p:cNvGrpSpPr/>
          <p:nvPr/>
        </p:nvGrpSpPr>
        <p:grpSpPr>
          <a:xfrm>
            <a:off x="6441917" y="2112813"/>
            <a:ext cx="1476083" cy="2289550"/>
            <a:chOff x="6358792" y="2112813"/>
            <a:chExt cx="1476083" cy="2289550"/>
          </a:xfrm>
        </p:grpSpPr>
        <p:grpSp>
          <p:nvGrpSpPr>
            <p:cNvPr id="449" name="Google Shape;449;p26"/>
            <p:cNvGrpSpPr/>
            <p:nvPr/>
          </p:nvGrpSpPr>
          <p:grpSpPr>
            <a:xfrm>
              <a:off x="6358792" y="2112813"/>
              <a:ext cx="1476083" cy="2289550"/>
              <a:chOff x="6462717" y="2216963"/>
              <a:chExt cx="1476083" cy="2289550"/>
            </a:xfrm>
          </p:grpSpPr>
          <p:sp>
            <p:nvSpPr>
              <p:cNvPr id="450" name="Google Shape;450;p26"/>
              <p:cNvSpPr/>
              <p:nvPr/>
            </p:nvSpPr>
            <p:spPr>
              <a:xfrm>
                <a:off x="6462717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51" name="Google Shape;451;p26"/>
              <p:cNvSpPr/>
              <p:nvPr/>
            </p:nvSpPr>
            <p:spPr>
              <a:xfrm flipH="1">
                <a:off x="6916442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52" name="Google Shape;452;p26"/>
              <p:cNvSpPr/>
              <p:nvPr/>
            </p:nvSpPr>
            <p:spPr>
              <a:xfrm>
                <a:off x="6462717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453" name="Google Shape;453;p26"/>
              <p:cNvSpPr/>
              <p:nvPr/>
            </p:nvSpPr>
            <p:spPr>
              <a:xfrm flipH="1">
                <a:off x="6916442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454" name="Google Shape;454;p26"/>
              <p:cNvGrpSpPr/>
              <p:nvPr/>
            </p:nvGrpSpPr>
            <p:grpSpPr>
              <a:xfrm>
                <a:off x="6504725" y="2216963"/>
                <a:ext cx="1434075" cy="2289550"/>
                <a:chOff x="6224150" y="1870375"/>
                <a:chExt cx="1434075" cy="2289550"/>
              </a:xfrm>
            </p:grpSpPr>
            <p:sp>
              <p:nvSpPr>
                <p:cNvPr id="455" name="Google Shape;455;p26"/>
                <p:cNvSpPr/>
                <p:nvPr/>
              </p:nvSpPr>
              <p:spPr>
                <a:xfrm>
                  <a:off x="6224150" y="187037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A</a:t>
                  </a:r>
                  <a:endParaRPr/>
                </a:p>
              </p:txBody>
            </p:sp>
            <p:sp>
              <p:nvSpPr>
                <p:cNvPr id="456" name="Google Shape;456;p26"/>
                <p:cNvSpPr/>
                <p:nvPr/>
              </p:nvSpPr>
              <p:spPr>
                <a:xfrm>
                  <a:off x="6224150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B</a:t>
                  </a:r>
                  <a:endParaRPr/>
                </a:p>
              </p:txBody>
            </p:sp>
            <p:sp>
              <p:nvSpPr>
                <p:cNvPr id="457" name="Google Shape;457;p26"/>
                <p:cNvSpPr/>
                <p:nvPr/>
              </p:nvSpPr>
              <p:spPr>
                <a:xfrm>
                  <a:off x="6224150" y="369222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D</a:t>
                  </a:r>
                  <a:endParaRPr/>
                </a:p>
              </p:txBody>
            </p:sp>
            <p:sp>
              <p:nvSpPr>
                <p:cNvPr id="458" name="Google Shape;458;p26"/>
                <p:cNvSpPr/>
                <p:nvPr/>
              </p:nvSpPr>
              <p:spPr>
                <a:xfrm>
                  <a:off x="7190525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C</a:t>
                  </a:r>
                  <a:endParaRPr/>
                </a:p>
              </p:txBody>
            </p:sp>
          </p:grpSp>
        </p:grpSp>
        <p:cxnSp>
          <p:nvCxnSpPr>
            <p:cNvPr id="459" name="Google Shape;459;p26"/>
            <p:cNvCxnSpPr>
              <a:endCxn id="458" idx="0"/>
            </p:cNvCxnSpPr>
            <p:nvPr/>
          </p:nvCxnSpPr>
          <p:spPr>
            <a:xfrm>
              <a:off x="6889125" y="2369138"/>
              <a:ext cx="711900" cy="65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26"/>
            <p:cNvCxnSpPr>
              <a:endCxn id="458" idx="4"/>
            </p:cNvCxnSpPr>
            <p:nvPr/>
          </p:nvCxnSpPr>
          <p:spPr>
            <a:xfrm rot="10800000" flipH="1">
              <a:off x="6899625" y="3491438"/>
              <a:ext cx="701400" cy="67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26"/>
            <p:cNvCxnSpPr>
              <a:stCxn id="456" idx="6"/>
              <a:endCxn id="458" idx="2"/>
            </p:cNvCxnSpPr>
            <p:nvPr/>
          </p:nvCxnSpPr>
          <p:spPr>
            <a:xfrm>
              <a:off x="6868500" y="3257588"/>
              <a:ext cx="4986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7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What changed?  (2020)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467" name="Google Shape;467;p27"/>
          <p:cNvSpPr/>
          <p:nvPr/>
        </p:nvSpPr>
        <p:spPr>
          <a:xfrm>
            <a:off x="3259275" y="2919850"/>
            <a:ext cx="935100" cy="696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EA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8" name="Google Shape;468;p27"/>
          <p:cNvGrpSpPr/>
          <p:nvPr/>
        </p:nvGrpSpPr>
        <p:grpSpPr>
          <a:xfrm>
            <a:off x="7419100" y="2206338"/>
            <a:ext cx="1434075" cy="2289550"/>
            <a:chOff x="6483925" y="2112813"/>
            <a:chExt cx="1434075" cy="2289550"/>
          </a:xfrm>
        </p:grpSpPr>
        <p:grpSp>
          <p:nvGrpSpPr>
            <p:cNvPr id="469" name="Google Shape;469;p27"/>
            <p:cNvGrpSpPr/>
            <p:nvPr/>
          </p:nvGrpSpPr>
          <p:grpSpPr>
            <a:xfrm>
              <a:off x="6483925" y="2112813"/>
              <a:ext cx="1434075" cy="2289550"/>
              <a:chOff x="6400800" y="2112813"/>
              <a:chExt cx="1434075" cy="2289550"/>
            </a:xfrm>
          </p:grpSpPr>
          <p:grpSp>
            <p:nvGrpSpPr>
              <p:cNvPr id="470" name="Google Shape;470;p27"/>
              <p:cNvGrpSpPr/>
              <p:nvPr/>
            </p:nvGrpSpPr>
            <p:grpSpPr>
              <a:xfrm>
                <a:off x="6400800" y="2112813"/>
                <a:ext cx="1434075" cy="2289550"/>
                <a:chOff x="6224150" y="1870375"/>
                <a:chExt cx="1434075" cy="2289550"/>
              </a:xfrm>
            </p:grpSpPr>
            <p:sp>
              <p:nvSpPr>
                <p:cNvPr id="471" name="Google Shape;471;p27"/>
                <p:cNvSpPr/>
                <p:nvPr/>
              </p:nvSpPr>
              <p:spPr>
                <a:xfrm>
                  <a:off x="6224150" y="187037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A</a:t>
                  </a:r>
                  <a:endParaRPr/>
                </a:p>
              </p:txBody>
            </p:sp>
            <p:sp>
              <p:nvSpPr>
                <p:cNvPr id="472" name="Google Shape;472;p27"/>
                <p:cNvSpPr/>
                <p:nvPr/>
              </p:nvSpPr>
              <p:spPr>
                <a:xfrm>
                  <a:off x="6224150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B</a:t>
                  </a:r>
                  <a:endParaRPr/>
                </a:p>
              </p:txBody>
            </p:sp>
            <p:sp>
              <p:nvSpPr>
                <p:cNvPr id="473" name="Google Shape;473;p27"/>
                <p:cNvSpPr/>
                <p:nvPr/>
              </p:nvSpPr>
              <p:spPr>
                <a:xfrm>
                  <a:off x="6224150" y="369222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D</a:t>
                  </a:r>
                  <a:endParaRPr/>
                </a:p>
              </p:txBody>
            </p:sp>
            <p:sp>
              <p:nvSpPr>
                <p:cNvPr id="474" name="Google Shape;474;p27"/>
                <p:cNvSpPr/>
                <p:nvPr/>
              </p:nvSpPr>
              <p:spPr>
                <a:xfrm>
                  <a:off x="7190525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C</a:t>
                  </a:r>
                  <a:endParaRPr/>
                </a:p>
              </p:txBody>
            </p:sp>
          </p:grpSp>
          <p:cxnSp>
            <p:nvCxnSpPr>
              <p:cNvPr id="475" name="Google Shape;475;p27"/>
              <p:cNvCxnSpPr>
                <a:endCxn id="474" idx="0"/>
              </p:cNvCxnSpPr>
              <p:nvPr/>
            </p:nvCxnSpPr>
            <p:spPr>
              <a:xfrm>
                <a:off x="6889125" y="2369138"/>
                <a:ext cx="711900" cy="654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6" name="Google Shape;476;p27"/>
              <p:cNvCxnSpPr>
                <a:endCxn id="474" idx="4"/>
              </p:cNvCxnSpPr>
              <p:nvPr/>
            </p:nvCxnSpPr>
            <p:spPr>
              <a:xfrm rot="10800000" flipH="1">
                <a:off x="6899625" y="3491438"/>
                <a:ext cx="701400" cy="675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7" name="Google Shape;477;p27"/>
              <p:cNvCxnSpPr>
                <a:stCxn id="472" idx="6"/>
                <a:endCxn id="474" idx="2"/>
              </p:cNvCxnSpPr>
              <p:nvPr/>
            </p:nvCxnSpPr>
            <p:spPr>
              <a:xfrm>
                <a:off x="6868500" y="3257588"/>
                <a:ext cx="498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478" name="Google Shape;478;p27"/>
            <p:cNvCxnSpPr>
              <a:stCxn id="471" idx="4"/>
              <a:endCxn id="472" idx="0"/>
            </p:cNvCxnSpPr>
            <p:nvPr/>
          </p:nvCxnSpPr>
          <p:spPr>
            <a:xfrm>
              <a:off x="6717775" y="2580513"/>
              <a:ext cx="0" cy="443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9" name="Google Shape;479;p27"/>
            <p:cNvCxnSpPr>
              <a:stCxn id="472" idx="4"/>
              <a:endCxn id="473" idx="0"/>
            </p:cNvCxnSpPr>
            <p:nvPr/>
          </p:nvCxnSpPr>
          <p:spPr>
            <a:xfrm>
              <a:off x="6717775" y="3491438"/>
              <a:ext cx="0" cy="443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80" name="Google Shape;480;p27"/>
          <p:cNvGrpSpPr/>
          <p:nvPr/>
        </p:nvGrpSpPr>
        <p:grpSpPr>
          <a:xfrm>
            <a:off x="403546" y="1905061"/>
            <a:ext cx="2692698" cy="3044673"/>
            <a:chOff x="1130896" y="1905061"/>
            <a:chExt cx="2692698" cy="3044673"/>
          </a:xfrm>
        </p:grpSpPr>
        <p:grpSp>
          <p:nvGrpSpPr>
            <p:cNvPr id="481" name="Google Shape;481;p27"/>
            <p:cNvGrpSpPr/>
            <p:nvPr/>
          </p:nvGrpSpPr>
          <p:grpSpPr>
            <a:xfrm>
              <a:off x="1130896" y="1905061"/>
              <a:ext cx="2692698" cy="3044673"/>
              <a:chOff x="4757473" y="872850"/>
              <a:chExt cx="3129225" cy="3550226"/>
            </a:xfrm>
          </p:grpSpPr>
          <p:pic>
            <p:nvPicPr>
              <p:cNvPr id="482" name="Google Shape;482;p27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757473" y="872850"/>
                <a:ext cx="3129225" cy="355022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83" name="Google Shape;483;p27"/>
              <p:cNvSpPr/>
              <p:nvPr/>
            </p:nvSpPr>
            <p:spPr>
              <a:xfrm>
                <a:off x="5724161" y="1521930"/>
                <a:ext cx="227400" cy="2760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27"/>
              <p:cNvSpPr/>
              <p:nvPr/>
            </p:nvSpPr>
            <p:spPr>
              <a:xfrm>
                <a:off x="5450511" y="2374205"/>
                <a:ext cx="227400" cy="2760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7"/>
              <p:cNvSpPr/>
              <p:nvPr/>
            </p:nvSpPr>
            <p:spPr>
              <a:xfrm>
                <a:off x="6129376" y="1881475"/>
                <a:ext cx="157200" cy="187500"/>
              </a:xfrm>
              <a:prstGeom prst="parallelogram">
                <a:avLst>
                  <a:gd name="adj" fmla="val 44634"/>
                </a:avLst>
              </a:prstGeom>
              <a:solidFill>
                <a:srgbClr val="B7B7B7"/>
              </a:solidFill>
              <a:ln w="19050" cap="flat" cmpd="sng">
                <a:solidFill>
                  <a:srgbClr val="99999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7"/>
              <p:cNvSpPr/>
              <p:nvPr/>
            </p:nvSpPr>
            <p:spPr>
              <a:xfrm>
                <a:off x="6011601" y="2554213"/>
                <a:ext cx="157200" cy="187500"/>
              </a:xfrm>
              <a:prstGeom prst="parallelogram">
                <a:avLst>
                  <a:gd name="adj" fmla="val 44634"/>
                </a:avLst>
              </a:prstGeom>
              <a:solidFill>
                <a:srgbClr val="B7B7B7"/>
              </a:solidFill>
              <a:ln w="19050" cap="flat" cmpd="sng">
                <a:solidFill>
                  <a:srgbClr val="99999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27"/>
              <p:cNvSpPr/>
              <p:nvPr/>
            </p:nvSpPr>
            <p:spPr>
              <a:xfrm>
                <a:off x="6667593" y="1935421"/>
                <a:ext cx="156300" cy="330300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27"/>
              <p:cNvSpPr/>
              <p:nvPr/>
            </p:nvSpPr>
            <p:spPr>
              <a:xfrm>
                <a:off x="6468620" y="2374191"/>
                <a:ext cx="312600" cy="96600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27"/>
              <p:cNvSpPr/>
              <p:nvPr/>
            </p:nvSpPr>
            <p:spPr>
              <a:xfrm rot="-4702647">
                <a:off x="7015797" y="3961852"/>
                <a:ext cx="312712" cy="96491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90" name="Google Shape;490;p27"/>
            <p:cNvSpPr txBox="1"/>
            <p:nvPr/>
          </p:nvSpPr>
          <p:spPr>
            <a:xfrm>
              <a:off x="2369125" y="2071250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A</a:t>
              </a:r>
              <a:endParaRPr b="1"/>
            </a:p>
          </p:txBody>
        </p:sp>
        <p:sp>
          <p:nvSpPr>
            <p:cNvPr id="491" name="Google Shape;491;p27"/>
            <p:cNvSpPr txBox="1"/>
            <p:nvPr/>
          </p:nvSpPr>
          <p:spPr>
            <a:xfrm>
              <a:off x="2168250" y="295477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B</a:t>
              </a:r>
              <a:endParaRPr b="1"/>
            </a:p>
          </p:txBody>
        </p:sp>
        <p:sp>
          <p:nvSpPr>
            <p:cNvPr id="492" name="Google Shape;492;p27"/>
            <p:cNvSpPr txBox="1"/>
            <p:nvPr/>
          </p:nvSpPr>
          <p:spPr>
            <a:xfrm>
              <a:off x="1873825" y="389312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D</a:t>
              </a:r>
              <a:endParaRPr b="1"/>
            </a:p>
          </p:txBody>
        </p:sp>
        <p:sp>
          <p:nvSpPr>
            <p:cNvPr id="493" name="Google Shape;493;p27"/>
            <p:cNvSpPr txBox="1"/>
            <p:nvPr/>
          </p:nvSpPr>
          <p:spPr>
            <a:xfrm>
              <a:off x="3273150" y="348272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C</a:t>
              </a:r>
              <a:endParaRPr b="1"/>
            </a:p>
          </p:txBody>
        </p:sp>
      </p:grpSp>
      <p:sp>
        <p:nvSpPr>
          <p:cNvPr id="494" name="Google Shape;494;p27"/>
          <p:cNvSpPr/>
          <p:nvPr/>
        </p:nvSpPr>
        <p:spPr>
          <a:xfrm>
            <a:off x="6207163" y="3002975"/>
            <a:ext cx="935100" cy="696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EA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5" name="Google Shape;495;p27"/>
          <p:cNvGrpSpPr/>
          <p:nvPr/>
        </p:nvGrpSpPr>
        <p:grpSpPr>
          <a:xfrm>
            <a:off x="4454242" y="2206338"/>
            <a:ext cx="1476083" cy="2289550"/>
            <a:chOff x="4225642" y="2206338"/>
            <a:chExt cx="1476083" cy="2289550"/>
          </a:xfrm>
        </p:grpSpPr>
        <p:grpSp>
          <p:nvGrpSpPr>
            <p:cNvPr id="496" name="Google Shape;496;p27"/>
            <p:cNvGrpSpPr/>
            <p:nvPr/>
          </p:nvGrpSpPr>
          <p:grpSpPr>
            <a:xfrm>
              <a:off x="4225642" y="2206338"/>
              <a:ext cx="1476083" cy="2289550"/>
              <a:chOff x="6358792" y="2112813"/>
              <a:chExt cx="1476083" cy="2289550"/>
            </a:xfrm>
          </p:grpSpPr>
          <p:grpSp>
            <p:nvGrpSpPr>
              <p:cNvPr id="497" name="Google Shape;497;p27"/>
              <p:cNvGrpSpPr/>
              <p:nvPr/>
            </p:nvGrpSpPr>
            <p:grpSpPr>
              <a:xfrm>
                <a:off x="6358792" y="2112813"/>
                <a:ext cx="1476083" cy="2289550"/>
                <a:chOff x="6462717" y="2216963"/>
                <a:chExt cx="1476083" cy="2289550"/>
              </a:xfrm>
            </p:grpSpPr>
            <p:sp>
              <p:nvSpPr>
                <p:cNvPr id="498" name="Google Shape;498;p27"/>
                <p:cNvSpPr/>
                <p:nvPr/>
              </p:nvSpPr>
              <p:spPr>
                <a:xfrm>
                  <a:off x="6462717" y="2618500"/>
                  <a:ext cx="114725" cy="59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89" h="23692" extrusionOk="0">
                      <a:moveTo>
                        <a:pt x="4173" y="0"/>
                      </a:moveTo>
                      <a:cubicBezTo>
                        <a:pt x="3480" y="2494"/>
                        <a:pt x="-52" y="11014"/>
                        <a:pt x="17" y="14963"/>
                      </a:cubicBezTo>
                      <a:cubicBezTo>
                        <a:pt x="86" y="18912"/>
                        <a:pt x="3827" y="22237"/>
                        <a:pt x="4589" y="23692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499" name="Google Shape;499;p27"/>
                <p:cNvSpPr/>
                <p:nvPr/>
              </p:nvSpPr>
              <p:spPr>
                <a:xfrm flipH="1">
                  <a:off x="6916442" y="2618500"/>
                  <a:ext cx="114725" cy="59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89" h="23692" extrusionOk="0">
                      <a:moveTo>
                        <a:pt x="4173" y="0"/>
                      </a:moveTo>
                      <a:cubicBezTo>
                        <a:pt x="3480" y="2494"/>
                        <a:pt x="-52" y="11014"/>
                        <a:pt x="17" y="14963"/>
                      </a:cubicBezTo>
                      <a:cubicBezTo>
                        <a:pt x="86" y="18912"/>
                        <a:pt x="3827" y="22237"/>
                        <a:pt x="4589" y="23692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00" name="Google Shape;500;p27"/>
                <p:cNvSpPr/>
                <p:nvPr/>
              </p:nvSpPr>
              <p:spPr>
                <a:xfrm>
                  <a:off x="6462717" y="3529450"/>
                  <a:ext cx="114725" cy="59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89" h="23692" extrusionOk="0">
                      <a:moveTo>
                        <a:pt x="4173" y="0"/>
                      </a:moveTo>
                      <a:cubicBezTo>
                        <a:pt x="3480" y="2494"/>
                        <a:pt x="-52" y="11014"/>
                        <a:pt x="17" y="14963"/>
                      </a:cubicBezTo>
                      <a:cubicBezTo>
                        <a:pt x="86" y="18912"/>
                        <a:pt x="3827" y="22237"/>
                        <a:pt x="4589" y="23692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501" name="Google Shape;501;p27"/>
                <p:cNvSpPr/>
                <p:nvPr/>
              </p:nvSpPr>
              <p:spPr>
                <a:xfrm flipH="1">
                  <a:off x="6916442" y="3529450"/>
                  <a:ext cx="114725" cy="59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89" h="23692" extrusionOk="0">
                      <a:moveTo>
                        <a:pt x="4173" y="0"/>
                      </a:moveTo>
                      <a:cubicBezTo>
                        <a:pt x="3480" y="2494"/>
                        <a:pt x="-52" y="11014"/>
                        <a:pt x="17" y="14963"/>
                      </a:cubicBezTo>
                      <a:cubicBezTo>
                        <a:pt x="86" y="18912"/>
                        <a:pt x="3827" y="22237"/>
                        <a:pt x="4589" y="23692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502" name="Google Shape;502;p27"/>
                <p:cNvGrpSpPr/>
                <p:nvPr/>
              </p:nvGrpSpPr>
              <p:grpSpPr>
                <a:xfrm>
                  <a:off x="6504725" y="2216963"/>
                  <a:ext cx="1434075" cy="2289550"/>
                  <a:chOff x="6224150" y="1870375"/>
                  <a:chExt cx="1434075" cy="2289550"/>
                </a:xfrm>
              </p:grpSpPr>
              <p:sp>
                <p:nvSpPr>
                  <p:cNvPr id="503" name="Google Shape;503;p27"/>
                  <p:cNvSpPr/>
                  <p:nvPr/>
                </p:nvSpPr>
                <p:spPr>
                  <a:xfrm>
                    <a:off x="6224150" y="1870375"/>
                    <a:ext cx="467700" cy="467700"/>
                  </a:xfrm>
                  <a:prstGeom prst="flowChartConnector">
                    <a:avLst/>
                  </a:prstGeom>
                  <a:solidFill>
                    <a:schemeClr val="lt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/>
                      <a:t>A</a:t>
                    </a:r>
                    <a:endParaRPr/>
                  </a:p>
                </p:txBody>
              </p:sp>
              <p:sp>
                <p:nvSpPr>
                  <p:cNvPr id="504" name="Google Shape;504;p27"/>
                  <p:cNvSpPr/>
                  <p:nvPr/>
                </p:nvSpPr>
                <p:spPr>
                  <a:xfrm>
                    <a:off x="6224150" y="2781300"/>
                    <a:ext cx="467700" cy="467700"/>
                  </a:xfrm>
                  <a:prstGeom prst="flowChartConnector">
                    <a:avLst/>
                  </a:prstGeom>
                  <a:solidFill>
                    <a:schemeClr val="lt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/>
                      <a:t>B</a:t>
                    </a:r>
                    <a:endParaRPr/>
                  </a:p>
                </p:txBody>
              </p:sp>
              <p:sp>
                <p:nvSpPr>
                  <p:cNvPr id="505" name="Google Shape;505;p27"/>
                  <p:cNvSpPr/>
                  <p:nvPr/>
                </p:nvSpPr>
                <p:spPr>
                  <a:xfrm>
                    <a:off x="6224150" y="3692225"/>
                    <a:ext cx="467700" cy="467700"/>
                  </a:xfrm>
                  <a:prstGeom prst="flowChartConnector">
                    <a:avLst/>
                  </a:prstGeom>
                  <a:solidFill>
                    <a:schemeClr val="lt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/>
                      <a:t>D</a:t>
                    </a:r>
                    <a:endParaRPr/>
                  </a:p>
                </p:txBody>
              </p:sp>
              <p:sp>
                <p:nvSpPr>
                  <p:cNvPr id="506" name="Google Shape;506;p27"/>
                  <p:cNvSpPr/>
                  <p:nvPr/>
                </p:nvSpPr>
                <p:spPr>
                  <a:xfrm>
                    <a:off x="7190525" y="2781300"/>
                    <a:ext cx="467700" cy="467700"/>
                  </a:xfrm>
                  <a:prstGeom prst="flowChartConnector">
                    <a:avLst/>
                  </a:prstGeom>
                  <a:solidFill>
                    <a:schemeClr val="lt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/>
                      <a:t>C</a:t>
                    </a:r>
                    <a:endParaRPr/>
                  </a:p>
                </p:txBody>
              </p:sp>
            </p:grpSp>
          </p:grpSp>
          <p:cxnSp>
            <p:nvCxnSpPr>
              <p:cNvPr id="507" name="Google Shape;507;p27"/>
              <p:cNvCxnSpPr>
                <a:endCxn id="506" idx="0"/>
              </p:cNvCxnSpPr>
              <p:nvPr/>
            </p:nvCxnSpPr>
            <p:spPr>
              <a:xfrm>
                <a:off x="6889125" y="2369138"/>
                <a:ext cx="711900" cy="654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8" name="Google Shape;508;p27"/>
              <p:cNvCxnSpPr>
                <a:endCxn id="506" idx="4"/>
              </p:cNvCxnSpPr>
              <p:nvPr/>
            </p:nvCxnSpPr>
            <p:spPr>
              <a:xfrm rot="10800000" flipH="1">
                <a:off x="6899625" y="3491438"/>
                <a:ext cx="701400" cy="675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9" name="Google Shape;509;p27"/>
              <p:cNvCxnSpPr>
                <a:stCxn id="504" idx="6"/>
                <a:endCxn id="506" idx="2"/>
              </p:cNvCxnSpPr>
              <p:nvPr/>
            </p:nvCxnSpPr>
            <p:spPr>
              <a:xfrm>
                <a:off x="6868500" y="3257588"/>
                <a:ext cx="498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510" name="Google Shape;510;p27"/>
            <p:cNvSpPr txBox="1"/>
            <p:nvPr/>
          </p:nvSpPr>
          <p:spPr>
            <a:xfrm>
              <a:off x="4648200" y="2717275"/>
              <a:ext cx="301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0000"/>
                  </a:solidFill>
                </a:rPr>
                <a:t>X</a:t>
              </a:r>
              <a:endParaRPr>
                <a:solidFill>
                  <a:srgbClr val="FF0000"/>
                </a:solidFill>
              </a:endParaRPr>
            </a:p>
          </p:txBody>
        </p:sp>
        <p:sp>
          <p:nvSpPr>
            <p:cNvPr id="511" name="Google Shape;511;p27"/>
            <p:cNvSpPr txBox="1"/>
            <p:nvPr/>
          </p:nvSpPr>
          <p:spPr>
            <a:xfrm>
              <a:off x="4648200" y="3616150"/>
              <a:ext cx="301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0000"/>
                  </a:solidFill>
                </a:rPr>
                <a:t>X</a:t>
              </a:r>
              <a:endParaRPr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28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8517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Exercise 2: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Do the following graphs contain an Euler cycle?</a:t>
            </a:r>
            <a:endParaRPr>
              <a:solidFill>
                <a:schemeClr val="dk2"/>
              </a:solidFill>
            </a:endParaRPr>
          </a:p>
        </p:txBody>
      </p:sp>
      <p:grpSp>
        <p:nvGrpSpPr>
          <p:cNvPr id="517" name="Google Shape;517;p28"/>
          <p:cNvGrpSpPr/>
          <p:nvPr/>
        </p:nvGrpSpPr>
        <p:grpSpPr>
          <a:xfrm>
            <a:off x="4907355" y="2386995"/>
            <a:ext cx="1050257" cy="1524156"/>
            <a:chOff x="3324225" y="1957375"/>
            <a:chExt cx="1804875" cy="2619275"/>
          </a:xfrm>
        </p:grpSpPr>
        <p:grpSp>
          <p:nvGrpSpPr>
            <p:cNvPr id="518" name="Google Shape;518;p28"/>
            <p:cNvGrpSpPr/>
            <p:nvPr/>
          </p:nvGrpSpPr>
          <p:grpSpPr>
            <a:xfrm>
              <a:off x="3324225" y="2005450"/>
              <a:ext cx="1804875" cy="2571200"/>
              <a:chOff x="3324225" y="2005450"/>
              <a:chExt cx="1804875" cy="2571200"/>
            </a:xfrm>
          </p:grpSpPr>
          <p:sp>
            <p:nvSpPr>
              <p:cNvPr id="519" name="Google Shape;519;p28"/>
              <p:cNvSpPr/>
              <p:nvPr/>
            </p:nvSpPr>
            <p:spPr>
              <a:xfrm>
                <a:off x="3366675" y="3039350"/>
                <a:ext cx="1714500" cy="1496400"/>
              </a:xfrm>
              <a:prstGeom prst="rect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20" name="Google Shape;520;p28"/>
              <p:cNvGrpSpPr/>
              <p:nvPr/>
            </p:nvGrpSpPr>
            <p:grpSpPr>
              <a:xfrm>
                <a:off x="3366675" y="2005450"/>
                <a:ext cx="1714800" cy="2535000"/>
                <a:chOff x="3366675" y="2005450"/>
                <a:chExt cx="1714800" cy="2535000"/>
              </a:xfrm>
            </p:grpSpPr>
            <p:sp>
              <p:nvSpPr>
                <p:cNvPr id="521" name="Google Shape;521;p28"/>
                <p:cNvSpPr/>
                <p:nvPr/>
              </p:nvSpPr>
              <p:spPr>
                <a:xfrm>
                  <a:off x="3366675" y="2005450"/>
                  <a:ext cx="1714500" cy="1033800"/>
                </a:xfrm>
                <a:prstGeom prst="triangle">
                  <a:avLst>
                    <a:gd name="adj" fmla="val 50000"/>
                  </a:avLst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522" name="Google Shape;522;p28"/>
                <p:cNvCxnSpPr>
                  <a:stCxn id="521" idx="2"/>
                </p:cNvCxnSpPr>
                <p:nvPr/>
              </p:nvCxnSpPr>
              <p:spPr>
                <a:xfrm>
                  <a:off x="3366675" y="3039250"/>
                  <a:ext cx="1714800" cy="14910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23" name="Google Shape;523;p28"/>
                <p:cNvCxnSpPr>
                  <a:endCxn id="521" idx="4"/>
                </p:cNvCxnSpPr>
                <p:nvPr/>
              </p:nvCxnSpPr>
              <p:spPr>
                <a:xfrm rot="10800000" flipH="1">
                  <a:off x="3387675" y="3039250"/>
                  <a:ext cx="1693500" cy="15012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524" name="Google Shape;524;p28"/>
              <p:cNvSpPr/>
              <p:nvPr/>
            </p:nvSpPr>
            <p:spPr>
              <a:xfrm>
                <a:off x="3324225" y="2990850"/>
                <a:ext cx="99900" cy="99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8"/>
              <p:cNvSpPr/>
              <p:nvPr/>
            </p:nvSpPr>
            <p:spPr>
              <a:xfrm>
                <a:off x="5029200" y="2990850"/>
                <a:ext cx="99900" cy="99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8"/>
              <p:cNvSpPr/>
              <p:nvPr/>
            </p:nvSpPr>
            <p:spPr>
              <a:xfrm>
                <a:off x="3324225" y="4476750"/>
                <a:ext cx="99900" cy="99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28"/>
              <p:cNvSpPr/>
              <p:nvPr/>
            </p:nvSpPr>
            <p:spPr>
              <a:xfrm>
                <a:off x="5029200" y="4476750"/>
                <a:ext cx="99900" cy="99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8" name="Google Shape;528;p28"/>
            <p:cNvSpPr/>
            <p:nvPr/>
          </p:nvSpPr>
          <p:spPr>
            <a:xfrm>
              <a:off x="4173975" y="1957375"/>
              <a:ext cx="99900" cy="999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9" name="Google Shape;529;p28"/>
          <p:cNvGrpSpPr/>
          <p:nvPr/>
        </p:nvGrpSpPr>
        <p:grpSpPr>
          <a:xfrm>
            <a:off x="423092" y="2662864"/>
            <a:ext cx="1478500" cy="1248296"/>
            <a:chOff x="495836" y="2821130"/>
            <a:chExt cx="1338130" cy="1129782"/>
          </a:xfrm>
        </p:grpSpPr>
        <p:grpSp>
          <p:nvGrpSpPr>
            <p:cNvPr id="530" name="Google Shape;530;p28"/>
            <p:cNvGrpSpPr/>
            <p:nvPr/>
          </p:nvGrpSpPr>
          <p:grpSpPr>
            <a:xfrm>
              <a:off x="495836" y="2821130"/>
              <a:ext cx="1338130" cy="1129782"/>
              <a:chOff x="842975" y="2176450"/>
              <a:chExt cx="1590550" cy="1342900"/>
            </a:xfrm>
          </p:grpSpPr>
          <p:sp>
            <p:nvSpPr>
              <p:cNvPr id="531" name="Google Shape;531;p28"/>
              <p:cNvSpPr/>
              <p:nvPr/>
            </p:nvSpPr>
            <p:spPr>
              <a:xfrm>
                <a:off x="872825" y="2202875"/>
                <a:ext cx="1527475" cy="1288475"/>
              </a:xfrm>
              <a:custGeom>
                <a:avLst/>
                <a:gdLst/>
                <a:ahLst/>
                <a:cxnLst/>
                <a:rect l="l" t="t" r="r" b="b"/>
                <a:pathLst>
                  <a:path w="61099" h="51539" extrusionOk="0">
                    <a:moveTo>
                      <a:pt x="9560" y="51539"/>
                    </a:moveTo>
                    <a:lnTo>
                      <a:pt x="29095" y="0"/>
                    </a:lnTo>
                    <a:lnTo>
                      <a:pt x="52786" y="51539"/>
                    </a:lnTo>
                    <a:lnTo>
                      <a:pt x="0" y="18704"/>
                    </a:lnTo>
                    <a:lnTo>
                      <a:pt x="61099" y="15794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32" name="Google Shape;532;p28"/>
              <p:cNvSpPr/>
              <p:nvPr/>
            </p:nvSpPr>
            <p:spPr>
              <a:xfrm>
                <a:off x="842975" y="2643175"/>
                <a:ext cx="61800" cy="618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28"/>
              <p:cNvSpPr/>
              <p:nvPr/>
            </p:nvSpPr>
            <p:spPr>
              <a:xfrm>
                <a:off x="1566875" y="2176450"/>
                <a:ext cx="61800" cy="618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28"/>
              <p:cNvSpPr/>
              <p:nvPr/>
            </p:nvSpPr>
            <p:spPr>
              <a:xfrm>
                <a:off x="2371725" y="2571750"/>
                <a:ext cx="61800" cy="618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28"/>
              <p:cNvSpPr/>
              <p:nvPr/>
            </p:nvSpPr>
            <p:spPr>
              <a:xfrm>
                <a:off x="1081100" y="3457550"/>
                <a:ext cx="61800" cy="618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28"/>
              <p:cNvSpPr/>
              <p:nvPr/>
            </p:nvSpPr>
            <p:spPr>
              <a:xfrm>
                <a:off x="2143150" y="3457550"/>
                <a:ext cx="61800" cy="618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37" name="Google Shape;537;p28"/>
            <p:cNvCxnSpPr>
              <a:stCxn id="533" idx="7"/>
              <a:endCxn id="532" idx="7"/>
            </p:cNvCxnSpPr>
            <p:nvPr/>
          </p:nvCxnSpPr>
          <p:spPr>
            <a:xfrm flipH="1">
              <a:off x="540231" y="2828744"/>
              <a:ext cx="609000" cy="392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8" name="Google Shape;538;p28"/>
            <p:cNvCxnSpPr>
              <a:stCxn id="532" idx="6"/>
              <a:endCxn id="535" idx="0"/>
            </p:cNvCxnSpPr>
            <p:nvPr/>
          </p:nvCxnSpPr>
          <p:spPr>
            <a:xfrm>
              <a:off x="547828" y="3239781"/>
              <a:ext cx="174300" cy="659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9" name="Google Shape;539;p28"/>
            <p:cNvCxnSpPr>
              <a:stCxn id="533" idx="6"/>
              <a:endCxn id="534" idx="2"/>
            </p:cNvCxnSpPr>
            <p:nvPr/>
          </p:nvCxnSpPr>
          <p:spPr>
            <a:xfrm>
              <a:off x="1156845" y="2847126"/>
              <a:ext cx="625200" cy="332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0" name="Google Shape;540;p28"/>
            <p:cNvCxnSpPr>
              <a:stCxn id="534" idx="0"/>
              <a:endCxn id="536" idx="0"/>
            </p:cNvCxnSpPr>
            <p:nvPr/>
          </p:nvCxnSpPr>
          <p:spPr>
            <a:xfrm flipH="1">
              <a:off x="1615669" y="3153695"/>
              <a:ext cx="192300" cy="745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1" name="Google Shape;541;p28"/>
            <p:cNvCxnSpPr>
              <a:stCxn id="535" idx="6"/>
              <a:endCxn id="536" idx="7"/>
            </p:cNvCxnSpPr>
            <p:nvPr/>
          </p:nvCxnSpPr>
          <p:spPr>
            <a:xfrm rot="10800000" flipH="1">
              <a:off x="748163" y="3906615"/>
              <a:ext cx="885900" cy="18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42" name="Google Shape;542;p28"/>
          <p:cNvGrpSpPr/>
          <p:nvPr/>
        </p:nvGrpSpPr>
        <p:grpSpPr>
          <a:xfrm>
            <a:off x="6837531" y="2860882"/>
            <a:ext cx="2122525" cy="1050257"/>
            <a:chOff x="5237118" y="2741169"/>
            <a:chExt cx="2122525" cy="1050257"/>
          </a:xfrm>
        </p:grpSpPr>
        <p:grpSp>
          <p:nvGrpSpPr>
            <p:cNvPr id="543" name="Google Shape;543;p28"/>
            <p:cNvGrpSpPr/>
            <p:nvPr/>
          </p:nvGrpSpPr>
          <p:grpSpPr>
            <a:xfrm rot="-5400000">
              <a:off x="5474068" y="2504220"/>
              <a:ext cx="1050257" cy="1524156"/>
              <a:chOff x="3324225" y="1957375"/>
              <a:chExt cx="1804875" cy="2619275"/>
            </a:xfrm>
          </p:grpSpPr>
          <p:grpSp>
            <p:nvGrpSpPr>
              <p:cNvPr id="544" name="Google Shape;544;p28"/>
              <p:cNvGrpSpPr/>
              <p:nvPr/>
            </p:nvGrpSpPr>
            <p:grpSpPr>
              <a:xfrm>
                <a:off x="3324225" y="2005450"/>
                <a:ext cx="1804875" cy="2571200"/>
                <a:chOff x="3324225" y="2005450"/>
                <a:chExt cx="1804875" cy="2571200"/>
              </a:xfrm>
            </p:grpSpPr>
            <p:sp>
              <p:nvSpPr>
                <p:cNvPr id="545" name="Google Shape;545;p28"/>
                <p:cNvSpPr/>
                <p:nvPr/>
              </p:nvSpPr>
              <p:spPr>
                <a:xfrm>
                  <a:off x="3366675" y="3039350"/>
                  <a:ext cx="1714500" cy="149640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546" name="Google Shape;546;p28"/>
                <p:cNvGrpSpPr/>
                <p:nvPr/>
              </p:nvGrpSpPr>
              <p:grpSpPr>
                <a:xfrm>
                  <a:off x="3366675" y="2005450"/>
                  <a:ext cx="1714800" cy="2535000"/>
                  <a:chOff x="3366675" y="2005450"/>
                  <a:chExt cx="1714800" cy="2535000"/>
                </a:xfrm>
              </p:grpSpPr>
              <p:sp>
                <p:nvSpPr>
                  <p:cNvPr id="547" name="Google Shape;547;p28"/>
                  <p:cNvSpPr/>
                  <p:nvPr/>
                </p:nvSpPr>
                <p:spPr>
                  <a:xfrm>
                    <a:off x="3366675" y="2005450"/>
                    <a:ext cx="1714500" cy="1033800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cxnSp>
                <p:nvCxnSpPr>
                  <p:cNvPr id="548" name="Google Shape;548;p28"/>
                  <p:cNvCxnSpPr>
                    <a:stCxn id="547" idx="2"/>
                  </p:cNvCxnSpPr>
                  <p:nvPr/>
                </p:nvCxnSpPr>
                <p:spPr>
                  <a:xfrm rot="-5400000" flipH="1">
                    <a:off x="3478575" y="2927350"/>
                    <a:ext cx="1491000" cy="17148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49" name="Google Shape;549;p28"/>
                  <p:cNvCxnSpPr>
                    <a:endCxn id="547" idx="4"/>
                  </p:cNvCxnSpPr>
                  <p:nvPr/>
                </p:nvCxnSpPr>
                <p:spPr>
                  <a:xfrm rot="-5400000">
                    <a:off x="3483825" y="2943100"/>
                    <a:ext cx="1501200" cy="16935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sp>
              <p:nvSpPr>
                <p:cNvPr id="550" name="Google Shape;550;p28"/>
                <p:cNvSpPr/>
                <p:nvPr/>
              </p:nvSpPr>
              <p:spPr>
                <a:xfrm>
                  <a:off x="3324225" y="29908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1" name="Google Shape;551;p28"/>
                <p:cNvSpPr/>
                <p:nvPr/>
              </p:nvSpPr>
              <p:spPr>
                <a:xfrm>
                  <a:off x="5029200" y="29908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2" name="Google Shape;552;p28"/>
                <p:cNvSpPr/>
                <p:nvPr/>
              </p:nvSpPr>
              <p:spPr>
                <a:xfrm>
                  <a:off x="3324225" y="44767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3" name="Google Shape;553;p28"/>
                <p:cNvSpPr/>
                <p:nvPr/>
              </p:nvSpPr>
              <p:spPr>
                <a:xfrm>
                  <a:off x="5029200" y="44767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54" name="Google Shape;554;p28"/>
              <p:cNvSpPr/>
              <p:nvPr/>
            </p:nvSpPr>
            <p:spPr>
              <a:xfrm>
                <a:off x="4173975" y="1957375"/>
                <a:ext cx="99900" cy="99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5" name="Google Shape;555;p28"/>
            <p:cNvSpPr/>
            <p:nvPr/>
          </p:nvSpPr>
          <p:spPr>
            <a:xfrm rot="5400000">
              <a:off x="6533717" y="2965558"/>
              <a:ext cx="997800" cy="6015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8"/>
            <p:cNvSpPr/>
            <p:nvPr/>
          </p:nvSpPr>
          <p:spPr>
            <a:xfrm rot="-5400000">
              <a:off x="7301443" y="3237207"/>
              <a:ext cx="58200" cy="582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8"/>
          <p:cNvGrpSpPr/>
          <p:nvPr/>
        </p:nvGrpSpPr>
        <p:grpSpPr>
          <a:xfrm>
            <a:off x="2371281" y="2561169"/>
            <a:ext cx="1530250" cy="1451700"/>
            <a:chOff x="7084968" y="2459457"/>
            <a:chExt cx="1530250" cy="1451700"/>
          </a:xfrm>
        </p:grpSpPr>
        <p:grpSp>
          <p:nvGrpSpPr>
            <p:cNvPr id="558" name="Google Shape;558;p28"/>
            <p:cNvGrpSpPr/>
            <p:nvPr/>
          </p:nvGrpSpPr>
          <p:grpSpPr>
            <a:xfrm>
              <a:off x="7084968" y="2459457"/>
              <a:ext cx="1530250" cy="1451700"/>
              <a:chOff x="7084968" y="2459457"/>
              <a:chExt cx="1530250" cy="1451700"/>
            </a:xfrm>
          </p:grpSpPr>
          <p:sp>
            <p:nvSpPr>
              <p:cNvPr id="559" name="Google Shape;559;p28"/>
              <p:cNvSpPr/>
              <p:nvPr/>
            </p:nvSpPr>
            <p:spPr>
              <a:xfrm>
                <a:off x="7117750" y="2487725"/>
                <a:ext cx="1475100" cy="1402200"/>
              </a:xfrm>
              <a:prstGeom prst="pentagon">
                <a:avLst>
                  <a:gd name="hf" fmla="val 105146"/>
                  <a:gd name="vf" fmla="val 110557"/>
                </a:avLst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28"/>
              <p:cNvSpPr/>
              <p:nvPr/>
            </p:nvSpPr>
            <p:spPr>
              <a:xfrm rot="-5400000">
                <a:off x="7084968" y="2996732"/>
                <a:ext cx="58200" cy="582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28"/>
              <p:cNvSpPr/>
              <p:nvPr/>
            </p:nvSpPr>
            <p:spPr>
              <a:xfrm rot="-5400000">
                <a:off x="7826193" y="2459457"/>
                <a:ext cx="58200" cy="582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28"/>
              <p:cNvSpPr/>
              <p:nvPr/>
            </p:nvSpPr>
            <p:spPr>
              <a:xfrm rot="-5400000">
                <a:off x="7374193" y="3852957"/>
                <a:ext cx="58200" cy="582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28"/>
              <p:cNvSpPr/>
              <p:nvPr/>
            </p:nvSpPr>
            <p:spPr>
              <a:xfrm rot="-5400000">
                <a:off x="8285118" y="3852957"/>
                <a:ext cx="58200" cy="582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28"/>
              <p:cNvSpPr/>
              <p:nvPr/>
            </p:nvSpPr>
            <p:spPr>
              <a:xfrm rot="-5400000">
                <a:off x="8557018" y="2996732"/>
                <a:ext cx="58200" cy="582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65" name="Google Shape;565;p28"/>
            <p:cNvSpPr/>
            <p:nvPr/>
          </p:nvSpPr>
          <p:spPr>
            <a:xfrm rot="-5400000">
              <a:off x="7820993" y="3214532"/>
              <a:ext cx="58200" cy="582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6" name="Google Shape;566;p28"/>
            <p:cNvCxnSpPr>
              <a:stCxn id="560" idx="3"/>
              <a:endCxn id="565" idx="3"/>
            </p:cNvCxnSpPr>
            <p:nvPr/>
          </p:nvCxnSpPr>
          <p:spPr>
            <a:xfrm>
              <a:off x="7134645" y="3046408"/>
              <a:ext cx="735900" cy="217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7" name="Google Shape;567;p28"/>
            <p:cNvCxnSpPr>
              <a:stCxn id="565" idx="3"/>
              <a:endCxn id="564" idx="5"/>
            </p:cNvCxnSpPr>
            <p:nvPr/>
          </p:nvCxnSpPr>
          <p:spPr>
            <a:xfrm rot="10800000" flipH="1">
              <a:off x="7870670" y="3005308"/>
              <a:ext cx="735900" cy="258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68" name="Google Shape;568;p28"/>
          <p:cNvSpPr txBox="1"/>
          <p:nvPr/>
        </p:nvSpPr>
        <p:spPr>
          <a:xfrm>
            <a:off x="792625" y="4198175"/>
            <a:ext cx="841500" cy="3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1</a:t>
            </a:r>
            <a:endParaRPr/>
          </a:p>
        </p:txBody>
      </p:sp>
      <p:sp>
        <p:nvSpPr>
          <p:cNvPr id="569" name="Google Shape;569;p28"/>
          <p:cNvSpPr txBox="1"/>
          <p:nvPr/>
        </p:nvSpPr>
        <p:spPr>
          <a:xfrm>
            <a:off x="7435000" y="4229375"/>
            <a:ext cx="927600" cy="2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4</a:t>
            </a:r>
            <a:endParaRPr/>
          </a:p>
        </p:txBody>
      </p:sp>
      <p:sp>
        <p:nvSpPr>
          <p:cNvPr id="570" name="Google Shape;570;p28"/>
          <p:cNvSpPr txBox="1"/>
          <p:nvPr/>
        </p:nvSpPr>
        <p:spPr>
          <a:xfrm>
            <a:off x="2764300" y="4198175"/>
            <a:ext cx="841500" cy="3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2</a:t>
            </a:r>
            <a:endParaRPr/>
          </a:p>
        </p:txBody>
      </p:sp>
      <p:sp>
        <p:nvSpPr>
          <p:cNvPr id="571" name="Google Shape;571;p28"/>
          <p:cNvSpPr txBox="1"/>
          <p:nvPr/>
        </p:nvSpPr>
        <p:spPr>
          <a:xfrm>
            <a:off x="5040775" y="4198175"/>
            <a:ext cx="841500" cy="3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3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29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Break time!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577" name="Google Shape;577;p29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~~15 minutes~~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30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74127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Exercise 3: Euler cycles in the real world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583" name="Google Shape;583;p30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154600" cy="27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dirty="0"/>
              <a:t>Discuss in group of 2-3 people about how Euler cycles can be used on the real world setting.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31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79380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Exercise 4: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Constructing Complicated Euler Cycles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589" name="Google Shape;589;p31"/>
          <p:cNvSpPr txBox="1">
            <a:spLocks noGrp="1"/>
          </p:cNvSpPr>
          <p:nvPr>
            <p:ph type="body" idx="1"/>
          </p:nvPr>
        </p:nvSpPr>
        <p:spPr>
          <a:xfrm>
            <a:off x="324475" y="2072850"/>
            <a:ext cx="8494800" cy="165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Can you construct a connected graph with 6 vertices so that every vertex has degree 2 or 4 and at least one vertex with degree 4?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32"/>
          <p:cNvSpPr txBox="1">
            <a:spLocks noGrp="1"/>
          </p:cNvSpPr>
          <p:nvPr>
            <p:ph type="body" idx="1"/>
          </p:nvPr>
        </p:nvSpPr>
        <p:spPr>
          <a:xfrm>
            <a:off x="386825" y="1967775"/>
            <a:ext cx="8549400" cy="9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Describe your graph to a partner so that they can draw it on their worksheet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Combine your two graphs both </a:t>
            </a:r>
            <a:r>
              <a:rPr lang="en" b="1"/>
              <a:t>with</a:t>
            </a:r>
            <a:r>
              <a:rPr lang="en"/>
              <a:t> repeated edges</a:t>
            </a:r>
            <a:endParaRPr/>
          </a:p>
        </p:txBody>
      </p:sp>
      <p:sp>
        <p:nvSpPr>
          <p:cNvPr id="595" name="Google Shape;595;p3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Combining Graphs (part 1)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596" name="Google Shape;596;p32"/>
          <p:cNvSpPr txBox="1"/>
          <p:nvPr/>
        </p:nvSpPr>
        <p:spPr>
          <a:xfrm>
            <a:off x="386825" y="4426525"/>
            <a:ext cx="62034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616161"/>
                </a:solidFill>
              </a:rPr>
              <a:t>Does the combined graph still contain an Euler cycle?</a:t>
            </a:r>
            <a:endParaRPr/>
          </a:p>
        </p:txBody>
      </p:sp>
      <p:grpSp>
        <p:nvGrpSpPr>
          <p:cNvPr id="597" name="Google Shape;597;p32"/>
          <p:cNvGrpSpPr/>
          <p:nvPr/>
        </p:nvGrpSpPr>
        <p:grpSpPr>
          <a:xfrm>
            <a:off x="2073560" y="3086101"/>
            <a:ext cx="5398595" cy="1278059"/>
            <a:chOff x="2073560" y="3086101"/>
            <a:chExt cx="5398595" cy="1278059"/>
          </a:xfrm>
        </p:grpSpPr>
        <p:grpSp>
          <p:nvGrpSpPr>
            <p:cNvPr id="598" name="Google Shape;598;p32"/>
            <p:cNvGrpSpPr/>
            <p:nvPr/>
          </p:nvGrpSpPr>
          <p:grpSpPr>
            <a:xfrm>
              <a:off x="2073560" y="3086101"/>
              <a:ext cx="5398595" cy="1278059"/>
              <a:chOff x="2073560" y="3086101"/>
              <a:chExt cx="5398595" cy="1278059"/>
            </a:xfrm>
          </p:grpSpPr>
          <p:sp>
            <p:nvSpPr>
              <p:cNvPr id="599" name="Google Shape;599;p32"/>
              <p:cNvSpPr/>
              <p:nvPr/>
            </p:nvSpPr>
            <p:spPr>
              <a:xfrm rot="10800000">
                <a:off x="6463150" y="4028201"/>
                <a:ext cx="997525" cy="335959"/>
              </a:xfrm>
              <a:custGeom>
                <a:avLst/>
                <a:gdLst/>
                <a:ahLst/>
                <a:cxnLst/>
                <a:rect l="l" t="t" r="r" b="b"/>
                <a:pathLst>
                  <a:path w="39901" h="19507" extrusionOk="0">
                    <a:moveTo>
                      <a:pt x="0" y="17013"/>
                    </a:moveTo>
                    <a:cubicBezTo>
                      <a:pt x="2740" y="7881"/>
                      <a:pt x="14024" y="-1920"/>
                      <a:pt x="23275" y="388"/>
                    </a:cubicBezTo>
                    <a:cubicBezTo>
                      <a:pt x="31469" y="2433"/>
                      <a:pt x="39901" y="11061"/>
                      <a:pt x="39901" y="19507"/>
                    </a:cubicBezTo>
                  </a:path>
                </a:pathLst>
              </a:custGeom>
              <a:noFill/>
              <a:ln w="9525" cap="flat" cmpd="sng">
                <a:solidFill>
                  <a:srgbClr val="6FA8D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600" name="Google Shape;600;p32"/>
              <p:cNvSpPr/>
              <p:nvPr/>
            </p:nvSpPr>
            <p:spPr>
              <a:xfrm>
                <a:off x="6463150" y="3086101"/>
                <a:ext cx="997525" cy="335959"/>
              </a:xfrm>
              <a:custGeom>
                <a:avLst/>
                <a:gdLst/>
                <a:ahLst/>
                <a:cxnLst/>
                <a:rect l="l" t="t" r="r" b="b"/>
                <a:pathLst>
                  <a:path w="39901" h="19507" extrusionOk="0">
                    <a:moveTo>
                      <a:pt x="0" y="17013"/>
                    </a:moveTo>
                    <a:cubicBezTo>
                      <a:pt x="2740" y="7881"/>
                      <a:pt x="14024" y="-1920"/>
                      <a:pt x="23275" y="388"/>
                    </a:cubicBezTo>
                    <a:cubicBezTo>
                      <a:pt x="31469" y="2433"/>
                      <a:pt x="39901" y="11061"/>
                      <a:pt x="39901" y="19507"/>
                    </a:cubicBezTo>
                  </a:path>
                </a:pathLst>
              </a:custGeom>
              <a:noFill/>
              <a:ln w="9525" cap="flat" cmpd="sng">
                <a:solidFill>
                  <a:srgbClr val="6FA8D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601" name="Google Shape;601;p32"/>
              <p:cNvSpPr/>
              <p:nvPr/>
            </p:nvSpPr>
            <p:spPr>
              <a:xfrm>
                <a:off x="2098975" y="3357575"/>
                <a:ext cx="1023600" cy="730200"/>
              </a:xfrm>
              <a:prstGeom prst="rect">
                <a:avLst/>
              </a:prstGeom>
              <a:noFill/>
              <a:ln w="9525" cap="flat" cmpd="sng">
                <a:solidFill>
                  <a:srgbClr val="CC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02" name="Google Shape;602;p32"/>
              <p:cNvGrpSpPr/>
              <p:nvPr/>
            </p:nvGrpSpPr>
            <p:grpSpPr>
              <a:xfrm>
                <a:off x="4270909" y="3295311"/>
                <a:ext cx="914314" cy="868328"/>
                <a:chOff x="3221175" y="3470538"/>
                <a:chExt cx="779400" cy="1142989"/>
              </a:xfrm>
            </p:grpSpPr>
            <p:sp>
              <p:nvSpPr>
                <p:cNvPr id="603" name="Google Shape;603;p32"/>
                <p:cNvSpPr/>
                <p:nvPr/>
              </p:nvSpPr>
              <p:spPr>
                <a:xfrm>
                  <a:off x="3221175" y="4042026"/>
                  <a:ext cx="779400" cy="571500"/>
                </a:xfrm>
                <a:prstGeom prst="triangle">
                  <a:avLst>
                    <a:gd name="adj" fmla="val 50000"/>
                  </a:avLst>
                </a:prstGeom>
                <a:noFill/>
                <a:ln w="9525" cap="flat" cmpd="sng">
                  <a:solidFill>
                    <a:srgbClr val="6FA8DC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4" name="Google Shape;604;p32"/>
                <p:cNvSpPr/>
                <p:nvPr/>
              </p:nvSpPr>
              <p:spPr>
                <a:xfrm rot="10800000">
                  <a:off x="3221175" y="3470538"/>
                  <a:ext cx="779400" cy="571500"/>
                </a:xfrm>
                <a:prstGeom prst="triangle">
                  <a:avLst>
                    <a:gd name="adj" fmla="val 50000"/>
                  </a:avLst>
                </a:prstGeom>
                <a:noFill/>
                <a:ln w="9525" cap="flat" cmpd="sng">
                  <a:solidFill>
                    <a:srgbClr val="6FA8DC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05" name="Google Shape;605;p32"/>
              <p:cNvGrpSpPr/>
              <p:nvPr/>
            </p:nvGrpSpPr>
            <p:grpSpPr>
              <a:xfrm>
                <a:off x="6448610" y="3357626"/>
                <a:ext cx="1023545" cy="730102"/>
                <a:chOff x="3324225" y="2990850"/>
                <a:chExt cx="1804875" cy="1585800"/>
              </a:xfrm>
            </p:grpSpPr>
            <p:sp>
              <p:nvSpPr>
                <p:cNvPr id="606" name="Google Shape;606;p32"/>
                <p:cNvSpPr/>
                <p:nvPr/>
              </p:nvSpPr>
              <p:spPr>
                <a:xfrm>
                  <a:off x="3366675" y="3039350"/>
                  <a:ext cx="1714500" cy="149640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607" name="Google Shape;607;p32"/>
                <p:cNvGrpSpPr/>
                <p:nvPr/>
              </p:nvGrpSpPr>
              <p:grpSpPr>
                <a:xfrm>
                  <a:off x="3366675" y="3039250"/>
                  <a:ext cx="1714500" cy="1501200"/>
                  <a:chOff x="3366675" y="3039250"/>
                  <a:chExt cx="1714500" cy="1501200"/>
                </a:xfrm>
              </p:grpSpPr>
              <p:cxnSp>
                <p:nvCxnSpPr>
                  <p:cNvPr id="608" name="Google Shape;608;p32"/>
                  <p:cNvCxnSpPr/>
                  <p:nvPr/>
                </p:nvCxnSpPr>
                <p:spPr>
                  <a:xfrm>
                    <a:off x="3366675" y="3039250"/>
                    <a:ext cx="1714500" cy="14913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6FA8DC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09" name="Google Shape;609;p32"/>
                  <p:cNvCxnSpPr/>
                  <p:nvPr/>
                </p:nvCxnSpPr>
                <p:spPr>
                  <a:xfrm rot="10800000" flipH="1">
                    <a:off x="3387675" y="3039250"/>
                    <a:ext cx="1693500" cy="15012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6FA8DC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sp>
              <p:nvSpPr>
                <p:cNvPr id="610" name="Google Shape;610;p32"/>
                <p:cNvSpPr/>
                <p:nvPr/>
              </p:nvSpPr>
              <p:spPr>
                <a:xfrm>
                  <a:off x="3324225" y="29908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" name="Google Shape;611;p32"/>
                <p:cNvSpPr/>
                <p:nvPr/>
              </p:nvSpPr>
              <p:spPr>
                <a:xfrm>
                  <a:off x="5029200" y="29908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" name="Google Shape;612;p32"/>
                <p:cNvSpPr/>
                <p:nvPr/>
              </p:nvSpPr>
              <p:spPr>
                <a:xfrm>
                  <a:off x="3324225" y="44767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" name="Google Shape;613;p32"/>
                <p:cNvSpPr/>
                <p:nvPr/>
              </p:nvSpPr>
              <p:spPr>
                <a:xfrm>
                  <a:off x="5029200" y="44767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14" name="Google Shape;614;p32"/>
              <p:cNvSpPr/>
              <p:nvPr/>
            </p:nvSpPr>
            <p:spPr>
              <a:xfrm>
                <a:off x="2073560" y="33325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32"/>
              <p:cNvSpPr/>
              <p:nvPr/>
            </p:nvSpPr>
            <p:spPr>
              <a:xfrm>
                <a:off x="3086685" y="33325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32"/>
              <p:cNvSpPr/>
              <p:nvPr/>
            </p:nvSpPr>
            <p:spPr>
              <a:xfrm>
                <a:off x="3086685" y="40669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32"/>
              <p:cNvSpPr/>
              <p:nvPr/>
            </p:nvSpPr>
            <p:spPr>
              <a:xfrm>
                <a:off x="2073560" y="40669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32"/>
              <p:cNvSpPr/>
              <p:nvPr/>
            </p:nvSpPr>
            <p:spPr>
              <a:xfrm>
                <a:off x="4243397" y="4138801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32"/>
              <p:cNvSpPr/>
              <p:nvPr/>
            </p:nvSpPr>
            <p:spPr>
              <a:xfrm>
                <a:off x="4241810" y="32866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32"/>
              <p:cNvSpPr/>
              <p:nvPr/>
            </p:nvSpPr>
            <p:spPr>
              <a:xfrm>
                <a:off x="5156047" y="4138801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32"/>
              <p:cNvSpPr/>
              <p:nvPr/>
            </p:nvSpPr>
            <p:spPr>
              <a:xfrm>
                <a:off x="5154460" y="32866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22" name="Google Shape;622;p32"/>
            <p:cNvSpPr txBox="1"/>
            <p:nvPr/>
          </p:nvSpPr>
          <p:spPr>
            <a:xfrm>
              <a:off x="3480950" y="3431275"/>
              <a:ext cx="457200" cy="58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/>
                <a:t>+</a:t>
              </a:r>
              <a:endParaRPr sz="3000"/>
            </a:p>
          </p:txBody>
        </p:sp>
        <p:sp>
          <p:nvSpPr>
            <p:cNvPr id="623" name="Google Shape;623;p32"/>
            <p:cNvSpPr txBox="1"/>
            <p:nvPr/>
          </p:nvSpPr>
          <p:spPr>
            <a:xfrm>
              <a:off x="5434300" y="3330775"/>
              <a:ext cx="696300" cy="688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000" b="1">
                  <a:highlight>
                    <a:srgbClr val="FFFFFF"/>
                  </a:highlight>
                </a:rPr>
                <a:t>→</a:t>
              </a:r>
              <a:endParaRPr sz="4000" b="1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33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Combining Graphs (part 2)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29" name="Google Shape;629;p33"/>
          <p:cNvSpPr txBox="1">
            <a:spLocks noGrp="1"/>
          </p:cNvSpPr>
          <p:nvPr>
            <p:ph type="body" idx="1"/>
          </p:nvPr>
        </p:nvSpPr>
        <p:spPr>
          <a:xfrm>
            <a:off x="386825" y="1967775"/>
            <a:ext cx="8549400" cy="9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Describe your graph to a partner so that they can draw it on their worksheet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Combine your two graphs both </a:t>
            </a:r>
            <a:r>
              <a:rPr lang="en" b="1"/>
              <a:t>without</a:t>
            </a:r>
            <a:r>
              <a:rPr lang="en"/>
              <a:t> repeated edges</a:t>
            </a:r>
            <a:endParaRPr/>
          </a:p>
        </p:txBody>
      </p:sp>
      <p:sp>
        <p:nvSpPr>
          <p:cNvPr id="630" name="Google Shape;630;p33"/>
          <p:cNvSpPr txBox="1"/>
          <p:nvPr/>
        </p:nvSpPr>
        <p:spPr>
          <a:xfrm>
            <a:off x="386825" y="4426525"/>
            <a:ext cx="62034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rgbClr val="616161"/>
                </a:solidFill>
              </a:rPr>
              <a:t>Does the combined graph still contain an Euler cycle?</a:t>
            </a:r>
            <a:endParaRPr/>
          </a:p>
        </p:txBody>
      </p:sp>
      <p:grpSp>
        <p:nvGrpSpPr>
          <p:cNvPr id="631" name="Google Shape;631;p33"/>
          <p:cNvGrpSpPr/>
          <p:nvPr/>
        </p:nvGrpSpPr>
        <p:grpSpPr>
          <a:xfrm>
            <a:off x="2073560" y="3286626"/>
            <a:ext cx="5398595" cy="898075"/>
            <a:chOff x="2073560" y="3286626"/>
            <a:chExt cx="5398595" cy="898075"/>
          </a:xfrm>
        </p:grpSpPr>
        <p:grpSp>
          <p:nvGrpSpPr>
            <p:cNvPr id="632" name="Google Shape;632;p33"/>
            <p:cNvGrpSpPr/>
            <p:nvPr/>
          </p:nvGrpSpPr>
          <p:grpSpPr>
            <a:xfrm>
              <a:off x="2073560" y="3286626"/>
              <a:ext cx="5398595" cy="898075"/>
              <a:chOff x="2073560" y="3286626"/>
              <a:chExt cx="5398595" cy="898075"/>
            </a:xfrm>
          </p:grpSpPr>
          <p:sp>
            <p:nvSpPr>
              <p:cNvPr id="633" name="Google Shape;633;p33"/>
              <p:cNvSpPr/>
              <p:nvPr/>
            </p:nvSpPr>
            <p:spPr>
              <a:xfrm>
                <a:off x="2098975" y="3357575"/>
                <a:ext cx="1023600" cy="730200"/>
              </a:xfrm>
              <a:prstGeom prst="rect">
                <a:avLst/>
              </a:prstGeom>
              <a:noFill/>
              <a:ln w="9525" cap="flat" cmpd="sng">
                <a:solidFill>
                  <a:srgbClr val="CC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34" name="Google Shape;634;p33"/>
              <p:cNvGrpSpPr/>
              <p:nvPr/>
            </p:nvGrpSpPr>
            <p:grpSpPr>
              <a:xfrm>
                <a:off x="4270909" y="3295311"/>
                <a:ext cx="914314" cy="868328"/>
                <a:chOff x="3221175" y="3470538"/>
                <a:chExt cx="779400" cy="1142989"/>
              </a:xfrm>
            </p:grpSpPr>
            <p:sp>
              <p:nvSpPr>
                <p:cNvPr id="635" name="Google Shape;635;p33"/>
                <p:cNvSpPr/>
                <p:nvPr/>
              </p:nvSpPr>
              <p:spPr>
                <a:xfrm>
                  <a:off x="3221175" y="4042026"/>
                  <a:ext cx="779400" cy="571500"/>
                </a:xfrm>
                <a:prstGeom prst="triangle">
                  <a:avLst>
                    <a:gd name="adj" fmla="val 50000"/>
                  </a:avLst>
                </a:prstGeom>
                <a:noFill/>
                <a:ln w="9525" cap="flat" cmpd="sng">
                  <a:solidFill>
                    <a:srgbClr val="6FA8DC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6" name="Google Shape;636;p33"/>
                <p:cNvSpPr/>
                <p:nvPr/>
              </p:nvSpPr>
              <p:spPr>
                <a:xfrm rot="10800000">
                  <a:off x="3221175" y="3470538"/>
                  <a:ext cx="779400" cy="571500"/>
                </a:xfrm>
                <a:prstGeom prst="triangle">
                  <a:avLst>
                    <a:gd name="adj" fmla="val 50000"/>
                  </a:avLst>
                </a:prstGeom>
                <a:noFill/>
                <a:ln w="9525" cap="flat" cmpd="sng">
                  <a:solidFill>
                    <a:srgbClr val="6FA8DC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37" name="Google Shape;637;p33"/>
              <p:cNvGrpSpPr/>
              <p:nvPr/>
            </p:nvGrpSpPr>
            <p:grpSpPr>
              <a:xfrm>
                <a:off x="6448610" y="3357626"/>
                <a:ext cx="1023545" cy="730102"/>
                <a:chOff x="3324225" y="2990850"/>
                <a:chExt cx="1804875" cy="1585800"/>
              </a:xfrm>
            </p:grpSpPr>
            <p:sp>
              <p:nvSpPr>
                <p:cNvPr id="638" name="Google Shape;638;p33"/>
                <p:cNvSpPr/>
                <p:nvPr/>
              </p:nvSpPr>
              <p:spPr>
                <a:xfrm>
                  <a:off x="3366675" y="3039350"/>
                  <a:ext cx="1714500" cy="149640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639" name="Google Shape;639;p33"/>
                <p:cNvGrpSpPr/>
                <p:nvPr/>
              </p:nvGrpSpPr>
              <p:grpSpPr>
                <a:xfrm>
                  <a:off x="3366675" y="3039250"/>
                  <a:ext cx="1714500" cy="1501200"/>
                  <a:chOff x="3366675" y="3039250"/>
                  <a:chExt cx="1714500" cy="1501200"/>
                </a:xfrm>
              </p:grpSpPr>
              <p:cxnSp>
                <p:nvCxnSpPr>
                  <p:cNvPr id="640" name="Google Shape;640;p33"/>
                  <p:cNvCxnSpPr/>
                  <p:nvPr/>
                </p:nvCxnSpPr>
                <p:spPr>
                  <a:xfrm>
                    <a:off x="3366675" y="3039250"/>
                    <a:ext cx="1714500" cy="14913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6FA8DC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641" name="Google Shape;641;p33"/>
                  <p:cNvCxnSpPr/>
                  <p:nvPr/>
                </p:nvCxnSpPr>
                <p:spPr>
                  <a:xfrm rot="10800000" flipH="1">
                    <a:off x="3387675" y="3039250"/>
                    <a:ext cx="1693500" cy="150120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rgbClr val="6FA8DC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sp>
              <p:nvSpPr>
                <p:cNvPr id="642" name="Google Shape;642;p33"/>
                <p:cNvSpPr/>
                <p:nvPr/>
              </p:nvSpPr>
              <p:spPr>
                <a:xfrm>
                  <a:off x="3324225" y="29908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3" name="Google Shape;643;p33"/>
                <p:cNvSpPr/>
                <p:nvPr/>
              </p:nvSpPr>
              <p:spPr>
                <a:xfrm>
                  <a:off x="5029200" y="29908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" name="Google Shape;644;p33"/>
                <p:cNvSpPr/>
                <p:nvPr/>
              </p:nvSpPr>
              <p:spPr>
                <a:xfrm>
                  <a:off x="3324225" y="44767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" name="Google Shape;645;p33"/>
                <p:cNvSpPr/>
                <p:nvPr/>
              </p:nvSpPr>
              <p:spPr>
                <a:xfrm>
                  <a:off x="5029200" y="4476750"/>
                  <a:ext cx="99900" cy="99900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46" name="Google Shape;646;p33"/>
              <p:cNvSpPr/>
              <p:nvPr/>
            </p:nvSpPr>
            <p:spPr>
              <a:xfrm>
                <a:off x="2073560" y="33325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33"/>
              <p:cNvSpPr/>
              <p:nvPr/>
            </p:nvSpPr>
            <p:spPr>
              <a:xfrm>
                <a:off x="3086685" y="33325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33"/>
              <p:cNvSpPr/>
              <p:nvPr/>
            </p:nvSpPr>
            <p:spPr>
              <a:xfrm>
                <a:off x="3086685" y="40669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33"/>
              <p:cNvSpPr/>
              <p:nvPr/>
            </p:nvSpPr>
            <p:spPr>
              <a:xfrm>
                <a:off x="2073560" y="40669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33"/>
              <p:cNvSpPr/>
              <p:nvPr/>
            </p:nvSpPr>
            <p:spPr>
              <a:xfrm>
                <a:off x="4243397" y="4138801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33"/>
              <p:cNvSpPr/>
              <p:nvPr/>
            </p:nvSpPr>
            <p:spPr>
              <a:xfrm>
                <a:off x="4241810" y="32866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33"/>
              <p:cNvSpPr/>
              <p:nvPr/>
            </p:nvSpPr>
            <p:spPr>
              <a:xfrm>
                <a:off x="5156047" y="4138801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33"/>
              <p:cNvSpPr/>
              <p:nvPr/>
            </p:nvSpPr>
            <p:spPr>
              <a:xfrm>
                <a:off x="5154460" y="3286626"/>
                <a:ext cx="56700" cy="45900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54" name="Google Shape;654;p33"/>
            <p:cNvSpPr txBox="1"/>
            <p:nvPr/>
          </p:nvSpPr>
          <p:spPr>
            <a:xfrm>
              <a:off x="3480950" y="3431275"/>
              <a:ext cx="457200" cy="58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/>
                <a:t>+</a:t>
              </a:r>
              <a:endParaRPr sz="3000"/>
            </a:p>
          </p:txBody>
        </p:sp>
        <p:sp>
          <p:nvSpPr>
            <p:cNvPr id="655" name="Google Shape;655;p33"/>
            <p:cNvSpPr txBox="1"/>
            <p:nvPr/>
          </p:nvSpPr>
          <p:spPr>
            <a:xfrm>
              <a:off x="5434300" y="3330775"/>
              <a:ext cx="696300" cy="688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000" b="1">
                  <a:highlight>
                    <a:srgbClr val="FFFFFF"/>
                  </a:highlight>
                </a:rPr>
                <a:t>→</a:t>
              </a:r>
              <a:endParaRPr sz="4000" b="1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So….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what is a graph actually?</a:t>
            </a:r>
            <a:endParaRPr>
              <a:solidFill>
                <a:schemeClr val="dk2"/>
              </a:solidFill>
            </a:endParaRPr>
          </a:p>
        </p:txBody>
      </p:sp>
      <p:pic>
        <p:nvPicPr>
          <p:cNvPr id="157" name="Google Shape;157;p16"/>
          <p:cNvPicPr preferRelativeResize="0"/>
          <p:nvPr/>
        </p:nvPicPr>
        <p:blipFill rotWithShape="1">
          <a:blip r:embed="rId3">
            <a:alphaModFix/>
          </a:blip>
          <a:srcRect l="25775" t="35637" r="16132" b="19820"/>
          <a:stretch/>
        </p:blipFill>
        <p:spPr>
          <a:xfrm>
            <a:off x="5122975" y="2377625"/>
            <a:ext cx="3289225" cy="1570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8" name="Google Shape;158;p16"/>
          <p:cNvGrpSpPr/>
          <p:nvPr/>
        </p:nvGrpSpPr>
        <p:grpSpPr>
          <a:xfrm>
            <a:off x="656638" y="2284245"/>
            <a:ext cx="1232676" cy="1040747"/>
            <a:chOff x="842975" y="2176450"/>
            <a:chExt cx="1590550" cy="1342900"/>
          </a:xfrm>
        </p:grpSpPr>
        <p:sp>
          <p:nvSpPr>
            <p:cNvPr id="159" name="Google Shape;159;p16"/>
            <p:cNvSpPr/>
            <p:nvPr/>
          </p:nvSpPr>
          <p:spPr>
            <a:xfrm>
              <a:off x="872825" y="2202875"/>
              <a:ext cx="1527475" cy="1288475"/>
            </a:xfrm>
            <a:custGeom>
              <a:avLst/>
              <a:gdLst/>
              <a:ahLst/>
              <a:cxnLst/>
              <a:rect l="l" t="t" r="r" b="b"/>
              <a:pathLst>
                <a:path w="61099" h="51539" extrusionOk="0">
                  <a:moveTo>
                    <a:pt x="9560" y="51539"/>
                  </a:moveTo>
                  <a:lnTo>
                    <a:pt x="29095" y="0"/>
                  </a:lnTo>
                  <a:lnTo>
                    <a:pt x="52786" y="51539"/>
                  </a:lnTo>
                  <a:lnTo>
                    <a:pt x="0" y="18704"/>
                  </a:lnTo>
                  <a:lnTo>
                    <a:pt x="61099" y="15794"/>
                  </a:ln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0" name="Google Shape;160;p16"/>
            <p:cNvSpPr/>
            <p:nvPr/>
          </p:nvSpPr>
          <p:spPr>
            <a:xfrm>
              <a:off x="842975" y="26431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1566875" y="21764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2371725" y="25717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1081100" y="34575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2143150" y="34575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16"/>
          <p:cNvGrpSpPr/>
          <p:nvPr/>
        </p:nvGrpSpPr>
        <p:grpSpPr>
          <a:xfrm>
            <a:off x="2718514" y="2249960"/>
            <a:ext cx="1022283" cy="944958"/>
            <a:chOff x="3676675" y="2238250"/>
            <a:chExt cx="1319075" cy="1219300"/>
          </a:xfrm>
        </p:grpSpPr>
        <p:sp>
          <p:nvSpPr>
            <p:cNvPr id="166" name="Google Shape;166;p16"/>
            <p:cNvSpPr/>
            <p:nvPr/>
          </p:nvSpPr>
          <p:spPr>
            <a:xfrm>
              <a:off x="3709575" y="2275600"/>
              <a:ext cx="1257300" cy="1143003"/>
            </a:xfrm>
            <a:custGeom>
              <a:avLst/>
              <a:gdLst/>
              <a:ahLst/>
              <a:cxnLst/>
              <a:rect l="l" t="t" r="r" b="b"/>
              <a:pathLst>
                <a:path w="36576" h="33251" extrusionOk="0">
                  <a:moveTo>
                    <a:pt x="0" y="0"/>
                  </a:moveTo>
                  <a:lnTo>
                    <a:pt x="0" y="33251"/>
                  </a:lnTo>
                  <a:lnTo>
                    <a:pt x="36576" y="831"/>
                  </a:lnTo>
                  <a:lnTo>
                    <a:pt x="36161" y="32420"/>
                  </a:ln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7" name="Google Shape;167;p16"/>
            <p:cNvSpPr/>
            <p:nvPr/>
          </p:nvSpPr>
          <p:spPr>
            <a:xfrm>
              <a:off x="3676675" y="22382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6"/>
            <p:cNvSpPr/>
            <p:nvPr/>
          </p:nvSpPr>
          <p:spPr>
            <a:xfrm>
              <a:off x="4933950" y="227560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4933950" y="335680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4329125" y="2816213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6"/>
            <p:cNvSpPr/>
            <p:nvPr/>
          </p:nvSpPr>
          <p:spPr>
            <a:xfrm>
              <a:off x="3676675" y="33957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172;p16"/>
          <p:cNvGrpSpPr/>
          <p:nvPr/>
        </p:nvGrpSpPr>
        <p:grpSpPr>
          <a:xfrm>
            <a:off x="1468544" y="3656819"/>
            <a:ext cx="1189428" cy="1038844"/>
            <a:chOff x="5848375" y="2299275"/>
            <a:chExt cx="1466800" cy="1281100"/>
          </a:xfrm>
        </p:grpSpPr>
        <p:sp>
          <p:nvSpPr>
            <p:cNvPr id="173" name="Google Shape;173;p16"/>
            <p:cNvSpPr/>
            <p:nvPr/>
          </p:nvSpPr>
          <p:spPr>
            <a:xfrm>
              <a:off x="5870875" y="2337950"/>
              <a:ext cx="1423500" cy="12192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" name="Google Shape;174;p16"/>
            <p:cNvCxnSpPr>
              <a:endCxn id="173" idx="4"/>
            </p:cNvCxnSpPr>
            <p:nvPr/>
          </p:nvCxnSpPr>
          <p:spPr>
            <a:xfrm>
              <a:off x="6577075" y="3152750"/>
              <a:ext cx="717300" cy="404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5" name="Google Shape;175;p16"/>
            <p:cNvCxnSpPr>
              <a:endCxn id="173" idx="2"/>
            </p:cNvCxnSpPr>
            <p:nvPr/>
          </p:nvCxnSpPr>
          <p:spPr>
            <a:xfrm flipH="1">
              <a:off x="5870875" y="3147950"/>
              <a:ext cx="711000" cy="409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6" name="Google Shape;176;p16"/>
            <p:cNvCxnSpPr>
              <a:stCxn id="173" idx="0"/>
            </p:cNvCxnSpPr>
            <p:nvPr/>
          </p:nvCxnSpPr>
          <p:spPr>
            <a:xfrm flipH="1">
              <a:off x="6572125" y="2337950"/>
              <a:ext cx="10500" cy="819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7" name="Google Shape;177;p16"/>
            <p:cNvSpPr/>
            <p:nvPr/>
          </p:nvSpPr>
          <p:spPr>
            <a:xfrm>
              <a:off x="6551725" y="22992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584837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725332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6546475" y="312242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" name="Google Shape;181;p16"/>
            <p:cNvCxnSpPr>
              <a:stCxn id="177" idx="7"/>
              <a:endCxn id="179" idx="6"/>
            </p:cNvCxnSpPr>
            <p:nvPr/>
          </p:nvCxnSpPr>
          <p:spPr>
            <a:xfrm rot="-5400000" flipH="1">
              <a:off x="6339275" y="2573525"/>
              <a:ext cx="1241100" cy="710700"/>
            </a:xfrm>
            <a:prstGeom prst="curvedConnector4">
              <a:avLst>
                <a:gd name="adj1" fmla="val 4543"/>
                <a:gd name="adj2" fmla="val 117322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35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What did we learn today?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67" name="Google Shape;667;p35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Great work today!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8550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Drawing graphs in a single stroke</a:t>
            </a:r>
            <a:endParaRPr>
              <a:solidFill>
                <a:schemeClr val="dk2"/>
              </a:solidFill>
            </a:endParaRPr>
          </a:p>
        </p:txBody>
      </p:sp>
      <p:grpSp>
        <p:nvGrpSpPr>
          <p:cNvPr id="187" name="Google Shape;187;p17"/>
          <p:cNvGrpSpPr/>
          <p:nvPr/>
        </p:nvGrpSpPr>
        <p:grpSpPr>
          <a:xfrm>
            <a:off x="5780419" y="2431527"/>
            <a:ext cx="1673700" cy="1853541"/>
            <a:chOff x="968869" y="2410690"/>
            <a:chExt cx="1673700" cy="1853541"/>
          </a:xfrm>
        </p:grpSpPr>
        <p:cxnSp>
          <p:nvCxnSpPr>
            <p:cNvPr id="188" name="Google Shape;188;p17"/>
            <p:cNvCxnSpPr/>
            <p:nvPr/>
          </p:nvCxnSpPr>
          <p:spPr>
            <a:xfrm>
              <a:off x="1015166" y="3343382"/>
              <a:ext cx="15870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189" name="Google Shape;189;p17"/>
            <p:cNvSpPr/>
            <p:nvPr/>
          </p:nvSpPr>
          <p:spPr>
            <a:xfrm>
              <a:off x="968869" y="2410690"/>
              <a:ext cx="91500" cy="915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7"/>
            <p:cNvSpPr/>
            <p:nvPr/>
          </p:nvSpPr>
          <p:spPr>
            <a:xfrm>
              <a:off x="968869" y="3297567"/>
              <a:ext cx="91500" cy="915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2551058" y="3297567"/>
              <a:ext cx="91500" cy="915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968869" y="4172731"/>
              <a:ext cx="91500" cy="915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" name="Google Shape;193;p17"/>
            <p:cNvCxnSpPr>
              <a:stCxn id="189" idx="4"/>
              <a:endCxn id="192" idx="0"/>
            </p:cNvCxnSpPr>
            <p:nvPr/>
          </p:nvCxnSpPr>
          <p:spPr>
            <a:xfrm>
              <a:off x="1014619" y="2502190"/>
              <a:ext cx="0" cy="1670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4" name="Google Shape;194;p17"/>
            <p:cNvCxnSpPr>
              <a:stCxn id="189" idx="5"/>
              <a:endCxn id="191" idx="1"/>
            </p:cNvCxnSpPr>
            <p:nvPr/>
          </p:nvCxnSpPr>
          <p:spPr>
            <a:xfrm>
              <a:off x="1046969" y="2488790"/>
              <a:ext cx="1517400" cy="822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5" name="Google Shape;195;p17"/>
            <p:cNvCxnSpPr>
              <a:stCxn id="192" idx="6"/>
              <a:endCxn id="191" idx="6"/>
            </p:cNvCxnSpPr>
            <p:nvPr/>
          </p:nvCxnSpPr>
          <p:spPr>
            <a:xfrm rot="10800000" flipH="1">
              <a:off x="1060369" y="3343381"/>
              <a:ext cx="1582200" cy="8751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96" name="Google Shape;196;p17"/>
          <p:cNvGrpSpPr/>
          <p:nvPr/>
        </p:nvGrpSpPr>
        <p:grpSpPr>
          <a:xfrm>
            <a:off x="1689869" y="2431465"/>
            <a:ext cx="1673831" cy="1853672"/>
            <a:chOff x="1689869" y="2431465"/>
            <a:chExt cx="1673831" cy="1853672"/>
          </a:xfrm>
        </p:grpSpPr>
        <p:grpSp>
          <p:nvGrpSpPr>
            <p:cNvPr id="197" name="Google Shape;197;p17"/>
            <p:cNvGrpSpPr/>
            <p:nvPr/>
          </p:nvGrpSpPr>
          <p:grpSpPr>
            <a:xfrm>
              <a:off x="1689869" y="2431465"/>
              <a:ext cx="1673831" cy="1853672"/>
              <a:chOff x="968869" y="2410690"/>
              <a:chExt cx="1673831" cy="1853672"/>
            </a:xfrm>
          </p:grpSpPr>
          <p:sp>
            <p:nvSpPr>
              <p:cNvPr id="198" name="Google Shape;198;p17"/>
              <p:cNvSpPr/>
              <p:nvPr/>
            </p:nvSpPr>
            <p:spPr>
              <a:xfrm>
                <a:off x="968869" y="2410690"/>
                <a:ext cx="91631" cy="91631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17"/>
              <p:cNvSpPr/>
              <p:nvPr/>
            </p:nvSpPr>
            <p:spPr>
              <a:xfrm>
                <a:off x="968869" y="3297567"/>
                <a:ext cx="91631" cy="91631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7"/>
              <p:cNvSpPr/>
              <p:nvPr/>
            </p:nvSpPr>
            <p:spPr>
              <a:xfrm>
                <a:off x="2551058" y="3297567"/>
                <a:ext cx="91631" cy="91631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7"/>
              <p:cNvSpPr/>
              <p:nvPr/>
            </p:nvSpPr>
            <p:spPr>
              <a:xfrm>
                <a:off x="968869" y="4172731"/>
                <a:ext cx="91631" cy="91631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202" name="Google Shape;202;p17"/>
              <p:cNvCxnSpPr>
                <a:stCxn id="198" idx="4"/>
                <a:endCxn id="201" idx="0"/>
              </p:cNvCxnSpPr>
              <p:nvPr/>
            </p:nvCxnSpPr>
            <p:spPr>
              <a:xfrm>
                <a:off x="1014684" y="2502321"/>
                <a:ext cx="0" cy="16704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3" name="Google Shape;203;p17"/>
              <p:cNvCxnSpPr>
                <a:stCxn id="198" idx="5"/>
                <a:endCxn id="200" idx="1"/>
              </p:cNvCxnSpPr>
              <p:nvPr/>
            </p:nvCxnSpPr>
            <p:spPr>
              <a:xfrm>
                <a:off x="1047081" y="2488902"/>
                <a:ext cx="1517400" cy="8220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" name="Google Shape;204;p17"/>
              <p:cNvCxnSpPr>
                <a:stCxn id="201" idx="6"/>
                <a:endCxn id="200" idx="6"/>
              </p:cNvCxnSpPr>
              <p:nvPr/>
            </p:nvCxnSpPr>
            <p:spPr>
              <a:xfrm rot="10800000" flipH="1">
                <a:off x="1060500" y="3343446"/>
                <a:ext cx="1582200" cy="8751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205" name="Google Shape;205;p17"/>
            <p:cNvCxnSpPr>
              <a:stCxn id="199" idx="6"/>
              <a:endCxn id="200" idx="6"/>
            </p:cNvCxnSpPr>
            <p:nvPr/>
          </p:nvCxnSpPr>
          <p:spPr>
            <a:xfrm>
              <a:off x="1781500" y="3364157"/>
              <a:ext cx="15822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8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2500" cy="134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Exercise 1: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Now, your turn!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11" name="Google Shape;211;p18"/>
          <p:cNvSpPr txBox="1">
            <a:spLocks noGrp="1"/>
          </p:cNvSpPr>
          <p:nvPr>
            <p:ph type="body" idx="1"/>
          </p:nvPr>
        </p:nvSpPr>
        <p:spPr>
          <a:xfrm>
            <a:off x="324475" y="1910075"/>
            <a:ext cx="8476500" cy="92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Work as a group of 2-3 people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Each group will be given one diagram to solve Exercise 1 from the worksheet</a:t>
            </a:r>
            <a:endParaRPr/>
          </a:p>
        </p:txBody>
      </p:sp>
      <p:grpSp>
        <p:nvGrpSpPr>
          <p:cNvPr id="212" name="Google Shape;212;p18"/>
          <p:cNvGrpSpPr/>
          <p:nvPr/>
        </p:nvGrpSpPr>
        <p:grpSpPr>
          <a:xfrm>
            <a:off x="849111" y="3186617"/>
            <a:ext cx="1338130" cy="1129782"/>
            <a:chOff x="842975" y="2176450"/>
            <a:chExt cx="1590550" cy="1342900"/>
          </a:xfrm>
        </p:grpSpPr>
        <p:sp>
          <p:nvSpPr>
            <p:cNvPr id="213" name="Google Shape;213;p18"/>
            <p:cNvSpPr/>
            <p:nvPr/>
          </p:nvSpPr>
          <p:spPr>
            <a:xfrm>
              <a:off x="872825" y="2202875"/>
              <a:ext cx="1527475" cy="1288475"/>
            </a:xfrm>
            <a:custGeom>
              <a:avLst/>
              <a:gdLst/>
              <a:ahLst/>
              <a:cxnLst/>
              <a:rect l="l" t="t" r="r" b="b"/>
              <a:pathLst>
                <a:path w="61099" h="51539" extrusionOk="0">
                  <a:moveTo>
                    <a:pt x="9560" y="51539"/>
                  </a:moveTo>
                  <a:lnTo>
                    <a:pt x="29095" y="0"/>
                  </a:lnTo>
                  <a:lnTo>
                    <a:pt x="52786" y="51539"/>
                  </a:lnTo>
                  <a:lnTo>
                    <a:pt x="0" y="18704"/>
                  </a:lnTo>
                  <a:lnTo>
                    <a:pt x="61099" y="15794"/>
                  </a:ln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4" name="Google Shape;214;p18"/>
            <p:cNvSpPr/>
            <p:nvPr/>
          </p:nvSpPr>
          <p:spPr>
            <a:xfrm>
              <a:off x="842975" y="26431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8"/>
            <p:cNvSpPr/>
            <p:nvPr/>
          </p:nvSpPr>
          <p:spPr>
            <a:xfrm>
              <a:off x="1566875" y="21764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8"/>
            <p:cNvSpPr/>
            <p:nvPr/>
          </p:nvSpPr>
          <p:spPr>
            <a:xfrm>
              <a:off x="2371725" y="25717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8"/>
            <p:cNvSpPr/>
            <p:nvPr/>
          </p:nvSpPr>
          <p:spPr>
            <a:xfrm>
              <a:off x="1081100" y="34575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8"/>
            <p:cNvSpPr/>
            <p:nvPr/>
          </p:nvSpPr>
          <p:spPr>
            <a:xfrm>
              <a:off x="2143150" y="34575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" name="Google Shape;219;p18"/>
          <p:cNvGrpSpPr/>
          <p:nvPr/>
        </p:nvGrpSpPr>
        <p:grpSpPr>
          <a:xfrm>
            <a:off x="3087375" y="3301797"/>
            <a:ext cx="1109738" cy="1025797"/>
            <a:chOff x="3676675" y="2238250"/>
            <a:chExt cx="1319075" cy="1219300"/>
          </a:xfrm>
        </p:grpSpPr>
        <p:sp>
          <p:nvSpPr>
            <p:cNvPr id="220" name="Google Shape;220;p18"/>
            <p:cNvSpPr/>
            <p:nvPr/>
          </p:nvSpPr>
          <p:spPr>
            <a:xfrm>
              <a:off x="3709575" y="2275600"/>
              <a:ext cx="1257300" cy="1143003"/>
            </a:xfrm>
            <a:custGeom>
              <a:avLst/>
              <a:gdLst/>
              <a:ahLst/>
              <a:cxnLst/>
              <a:rect l="l" t="t" r="r" b="b"/>
              <a:pathLst>
                <a:path w="36576" h="33251" extrusionOk="0">
                  <a:moveTo>
                    <a:pt x="0" y="0"/>
                  </a:moveTo>
                  <a:lnTo>
                    <a:pt x="0" y="33251"/>
                  </a:lnTo>
                  <a:lnTo>
                    <a:pt x="36576" y="831"/>
                  </a:lnTo>
                  <a:lnTo>
                    <a:pt x="36161" y="32420"/>
                  </a:ln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" name="Google Shape;221;p18"/>
            <p:cNvSpPr/>
            <p:nvPr/>
          </p:nvSpPr>
          <p:spPr>
            <a:xfrm>
              <a:off x="3676675" y="22382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8"/>
            <p:cNvSpPr/>
            <p:nvPr/>
          </p:nvSpPr>
          <p:spPr>
            <a:xfrm>
              <a:off x="4933950" y="227560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8"/>
            <p:cNvSpPr/>
            <p:nvPr/>
          </p:nvSpPr>
          <p:spPr>
            <a:xfrm>
              <a:off x="4933950" y="335680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8"/>
            <p:cNvSpPr/>
            <p:nvPr/>
          </p:nvSpPr>
          <p:spPr>
            <a:xfrm>
              <a:off x="4329125" y="2816213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8"/>
            <p:cNvSpPr/>
            <p:nvPr/>
          </p:nvSpPr>
          <p:spPr>
            <a:xfrm>
              <a:off x="3676675" y="3395750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6" name="Google Shape;226;p18"/>
          <p:cNvSpPr txBox="1"/>
          <p:nvPr/>
        </p:nvSpPr>
        <p:spPr>
          <a:xfrm>
            <a:off x="1097425" y="4502975"/>
            <a:ext cx="841500" cy="3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1</a:t>
            </a:r>
            <a:endParaRPr/>
          </a:p>
        </p:txBody>
      </p:sp>
      <p:grpSp>
        <p:nvGrpSpPr>
          <p:cNvPr id="227" name="Google Shape;227;p18"/>
          <p:cNvGrpSpPr/>
          <p:nvPr/>
        </p:nvGrpSpPr>
        <p:grpSpPr>
          <a:xfrm>
            <a:off x="7317750" y="3238600"/>
            <a:ext cx="1128900" cy="1250200"/>
            <a:chOff x="7398275" y="2330175"/>
            <a:chExt cx="1128900" cy="1250200"/>
          </a:xfrm>
        </p:grpSpPr>
        <p:sp>
          <p:nvSpPr>
            <p:cNvPr id="228" name="Google Shape;228;p18"/>
            <p:cNvSpPr/>
            <p:nvPr/>
          </p:nvSpPr>
          <p:spPr>
            <a:xfrm>
              <a:off x="7429500" y="2369125"/>
              <a:ext cx="1070400" cy="11802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9" name="Google Shape;229;p18"/>
            <p:cNvCxnSpPr>
              <a:stCxn id="228" idx="1"/>
              <a:endCxn id="228" idx="3"/>
            </p:cNvCxnSpPr>
            <p:nvPr/>
          </p:nvCxnSpPr>
          <p:spPr>
            <a:xfrm>
              <a:off x="7429500" y="2959225"/>
              <a:ext cx="10704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30" name="Google Shape;230;p18"/>
            <p:cNvSpPr/>
            <p:nvPr/>
          </p:nvSpPr>
          <p:spPr>
            <a:xfrm>
              <a:off x="7398275" y="23301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8"/>
            <p:cNvSpPr/>
            <p:nvPr/>
          </p:nvSpPr>
          <p:spPr>
            <a:xfrm>
              <a:off x="8465375" y="23301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8"/>
            <p:cNvSpPr/>
            <p:nvPr/>
          </p:nvSpPr>
          <p:spPr>
            <a:xfrm>
              <a:off x="7398275" y="292832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8"/>
            <p:cNvSpPr/>
            <p:nvPr/>
          </p:nvSpPr>
          <p:spPr>
            <a:xfrm>
              <a:off x="8465375" y="292832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8"/>
            <p:cNvSpPr/>
            <p:nvPr/>
          </p:nvSpPr>
          <p:spPr>
            <a:xfrm>
              <a:off x="739827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8"/>
            <p:cNvSpPr/>
            <p:nvPr/>
          </p:nvSpPr>
          <p:spPr>
            <a:xfrm>
              <a:off x="846537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Google Shape;236;p18"/>
          <p:cNvSpPr txBox="1"/>
          <p:nvPr/>
        </p:nvSpPr>
        <p:spPr>
          <a:xfrm>
            <a:off x="7469650" y="4534175"/>
            <a:ext cx="927600" cy="2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4</a:t>
            </a:r>
            <a:endParaRPr/>
          </a:p>
        </p:txBody>
      </p:sp>
      <p:sp>
        <p:nvSpPr>
          <p:cNvPr id="237" name="Google Shape;237;p18"/>
          <p:cNvSpPr txBox="1"/>
          <p:nvPr/>
        </p:nvSpPr>
        <p:spPr>
          <a:xfrm>
            <a:off x="3221500" y="4502975"/>
            <a:ext cx="841500" cy="3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2</a:t>
            </a:r>
            <a:endParaRPr/>
          </a:p>
        </p:txBody>
      </p:sp>
      <p:sp>
        <p:nvSpPr>
          <p:cNvPr id="238" name="Google Shape;238;p18"/>
          <p:cNvSpPr txBox="1"/>
          <p:nvPr/>
        </p:nvSpPr>
        <p:spPr>
          <a:xfrm>
            <a:off x="5345575" y="4502975"/>
            <a:ext cx="841500" cy="3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3</a:t>
            </a:r>
            <a:endParaRPr/>
          </a:p>
        </p:txBody>
      </p:sp>
      <p:grpSp>
        <p:nvGrpSpPr>
          <p:cNvPr id="239" name="Google Shape;239;p18"/>
          <p:cNvGrpSpPr/>
          <p:nvPr/>
        </p:nvGrpSpPr>
        <p:grpSpPr>
          <a:xfrm>
            <a:off x="5045277" y="3312054"/>
            <a:ext cx="1291224" cy="1127752"/>
            <a:chOff x="5848375" y="2299275"/>
            <a:chExt cx="1466800" cy="1281100"/>
          </a:xfrm>
        </p:grpSpPr>
        <p:sp>
          <p:nvSpPr>
            <p:cNvPr id="240" name="Google Shape;240;p18"/>
            <p:cNvSpPr/>
            <p:nvPr/>
          </p:nvSpPr>
          <p:spPr>
            <a:xfrm>
              <a:off x="5870875" y="2337950"/>
              <a:ext cx="1423500" cy="12192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1" name="Google Shape;241;p18"/>
            <p:cNvCxnSpPr>
              <a:endCxn id="240" idx="4"/>
            </p:cNvCxnSpPr>
            <p:nvPr/>
          </p:nvCxnSpPr>
          <p:spPr>
            <a:xfrm>
              <a:off x="6577075" y="3152750"/>
              <a:ext cx="717300" cy="404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18"/>
            <p:cNvCxnSpPr>
              <a:endCxn id="240" idx="2"/>
            </p:cNvCxnSpPr>
            <p:nvPr/>
          </p:nvCxnSpPr>
          <p:spPr>
            <a:xfrm flipH="1">
              <a:off x="5870875" y="3147950"/>
              <a:ext cx="711000" cy="409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3" name="Google Shape;243;p18"/>
            <p:cNvCxnSpPr>
              <a:stCxn id="240" idx="0"/>
            </p:cNvCxnSpPr>
            <p:nvPr/>
          </p:nvCxnSpPr>
          <p:spPr>
            <a:xfrm flipH="1">
              <a:off x="6572125" y="2337950"/>
              <a:ext cx="10500" cy="819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44" name="Google Shape;244;p18"/>
            <p:cNvSpPr/>
            <p:nvPr/>
          </p:nvSpPr>
          <p:spPr>
            <a:xfrm>
              <a:off x="6551725" y="22992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8"/>
            <p:cNvSpPr/>
            <p:nvPr/>
          </p:nvSpPr>
          <p:spPr>
            <a:xfrm>
              <a:off x="584837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8"/>
            <p:cNvSpPr/>
            <p:nvPr/>
          </p:nvSpPr>
          <p:spPr>
            <a:xfrm>
              <a:off x="725332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8"/>
            <p:cNvSpPr/>
            <p:nvPr/>
          </p:nvSpPr>
          <p:spPr>
            <a:xfrm>
              <a:off x="6546475" y="3122425"/>
              <a:ext cx="61800" cy="61800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8" name="Google Shape;248;p18"/>
            <p:cNvCxnSpPr>
              <a:stCxn id="244" idx="7"/>
              <a:endCxn id="246" idx="6"/>
            </p:cNvCxnSpPr>
            <p:nvPr/>
          </p:nvCxnSpPr>
          <p:spPr>
            <a:xfrm rot="-5400000" flipH="1">
              <a:off x="6339275" y="2573525"/>
              <a:ext cx="1241100" cy="710700"/>
            </a:xfrm>
            <a:prstGeom prst="curvedConnector4">
              <a:avLst>
                <a:gd name="adj1" fmla="val 1627"/>
                <a:gd name="adj2" fmla="val 129714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What did you find?</a:t>
            </a:r>
            <a:endParaRPr>
              <a:solidFill>
                <a:schemeClr val="dk2"/>
              </a:solidFill>
            </a:endParaRPr>
          </a:p>
        </p:txBody>
      </p:sp>
      <p:grpSp>
        <p:nvGrpSpPr>
          <p:cNvPr id="254" name="Google Shape;254;p19"/>
          <p:cNvGrpSpPr/>
          <p:nvPr/>
        </p:nvGrpSpPr>
        <p:grpSpPr>
          <a:xfrm>
            <a:off x="357250" y="2480475"/>
            <a:ext cx="1590550" cy="1342900"/>
            <a:chOff x="842975" y="2176450"/>
            <a:chExt cx="1590550" cy="1342900"/>
          </a:xfrm>
        </p:grpSpPr>
        <p:sp>
          <p:nvSpPr>
            <p:cNvPr id="255" name="Google Shape;255;p19"/>
            <p:cNvSpPr/>
            <p:nvPr/>
          </p:nvSpPr>
          <p:spPr>
            <a:xfrm>
              <a:off x="872825" y="2202875"/>
              <a:ext cx="1527475" cy="1288475"/>
            </a:xfrm>
            <a:custGeom>
              <a:avLst/>
              <a:gdLst/>
              <a:ahLst/>
              <a:cxnLst/>
              <a:rect l="l" t="t" r="r" b="b"/>
              <a:pathLst>
                <a:path w="61099" h="51539" extrusionOk="0">
                  <a:moveTo>
                    <a:pt x="9560" y="51539"/>
                  </a:moveTo>
                  <a:lnTo>
                    <a:pt x="29095" y="0"/>
                  </a:lnTo>
                  <a:lnTo>
                    <a:pt x="52786" y="51539"/>
                  </a:lnTo>
                  <a:lnTo>
                    <a:pt x="0" y="18704"/>
                  </a:lnTo>
                  <a:lnTo>
                    <a:pt x="61099" y="15794"/>
                  </a:ln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sp>
        <p:sp>
          <p:nvSpPr>
            <p:cNvPr id="256" name="Google Shape;256;p19"/>
            <p:cNvSpPr/>
            <p:nvPr/>
          </p:nvSpPr>
          <p:spPr>
            <a:xfrm>
              <a:off x="842975" y="26431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1566875" y="217645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2371725" y="257175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1081100" y="345755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9"/>
            <p:cNvSpPr/>
            <p:nvPr/>
          </p:nvSpPr>
          <p:spPr>
            <a:xfrm>
              <a:off x="2143150" y="345755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" name="Google Shape;261;p19"/>
          <p:cNvGrpSpPr/>
          <p:nvPr/>
        </p:nvGrpSpPr>
        <p:grpSpPr>
          <a:xfrm>
            <a:off x="2738050" y="2634975"/>
            <a:ext cx="1319075" cy="1219300"/>
            <a:chOff x="3676675" y="2238250"/>
            <a:chExt cx="1319075" cy="1219300"/>
          </a:xfrm>
        </p:grpSpPr>
        <p:sp>
          <p:nvSpPr>
            <p:cNvPr id="262" name="Google Shape;262;p19"/>
            <p:cNvSpPr/>
            <p:nvPr/>
          </p:nvSpPr>
          <p:spPr>
            <a:xfrm>
              <a:off x="3709575" y="2275600"/>
              <a:ext cx="1257300" cy="1143003"/>
            </a:xfrm>
            <a:custGeom>
              <a:avLst/>
              <a:gdLst/>
              <a:ahLst/>
              <a:cxnLst/>
              <a:rect l="l" t="t" r="r" b="b"/>
              <a:pathLst>
                <a:path w="36576" h="33251" extrusionOk="0">
                  <a:moveTo>
                    <a:pt x="0" y="0"/>
                  </a:moveTo>
                  <a:lnTo>
                    <a:pt x="0" y="33251"/>
                  </a:lnTo>
                  <a:lnTo>
                    <a:pt x="36576" y="831"/>
                  </a:lnTo>
                  <a:lnTo>
                    <a:pt x="36161" y="32420"/>
                  </a:ln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sp>
        <p:sp>
          <p:nvSpPr>
            <p:cNvPr id="263" name="Google Shape;263;p19"/>
            <p:cNvSpPr/>
            <p:nvPr/>
          </p:nvSpPr>
          <p:spPr>
            <a:xfrm>
              <a:off x="3676675" y="223825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9"/>
            <p:cNvSpPr/>
            <p:nvPr/>
          </p:nvSpPr>
          <p:spPr>
            <a:xfrm>
              <a:off x="4933950" y="227560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9"/>
            <p:cNvSpPr/>
            <p:nvPr/>
          </p:nvSpPr>
          <p:spPr>
            <a:xfrm>
              <a:off x="4933950" y="335680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9"/>
            <p:cNvSpPr/>
            <p:nvPr/>
          </p:nvSpPr>
          <p:spPr>
            <a:xfrm>
              <a:off x="4329125" y="2816213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9"/>
            <p:cNvSpPr/>
            <p:nvPr/>
          </p:nvSpPr>
          <p:spPr>
            <a:xfrm>
              <a:off x="3676675" y="3395750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68" name="Google Shape;268;p19"/>
          <p:cNvCxnSpPr>
            <a:stCxn id="269" idx="1"/>
          </p:cNvCxnSpPr>
          <p:nvPr/>
        </p:nvCxnSpPr>
        <p:spPr>
          <a:xfrm>
            <a:off x="5225750" y="3252350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70" name="Google Shape;270;p19"/>
          <p:cNvGrpSpPr/>
          <p:nvPr/>
        </p:nvGrpSpPr>
        <p:grpSpPr>
          <a:xfrm>
            <a:off x="4847375" y="2604075"/>
            <a:ext cx="1466800" cy="1281100"/>
            <a:chOff x="5848375" y="2299275"/>
            <a:chExt cx="1466800" cy="1281100"/>
          </a:xfrm>
        </p:grpSpPr>
        <p:sp>
          <p:nvSpPr>
            <p:cNvPr id="269" name="Google Shape;269;p19"/>
            <p:cNvSpPr/>
            <p:nvPr/>
          </p:nvSpPr>
          <p:spPr>
            <a:xfrm>
              <a:off x="5870875" y="2337950"/>
              <a:ext cx="1423500" cy="12192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1" name="Google Shape;271;p19"/>
            <p:cNvCxnSpPr>
              <a:endCxn id="269" idx="4"/>
            </p:cNvCxnSpPr>
            <p:nvPr/>
          </p:nvCxnSpPr>
          <p:spPr>
            <a:xfrm>
              <a:off x="6577075" y="3152750"/>
              <a:ext cx="717300" cy="404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19"/>
            <p:cNvCxnSpPr>
              <a:endCxn id="269" idx="2"/>
            </p:cNvCxnSpPr>
            <p:nvPr/>
          </p:nvCxnSpPr>
          <p:spPr>
            <a:xfrm flipH="1">
              <a:off x="5870875" y="3147950"/>
              <a:ext cx="711000" cy="409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3" name="Google Shape;273;p19"/>
            <p:cNvCxnSpPr>
              <a:stCxn id="269" idx="0"/>
            </p:cNvCxnSpPr>
            <p:nvPr/>
          </p:nvCxnSpPr>
          <p:spPr>
            <a:xfrm flipH="1">
              <a:off x="6572125" y="2337950"/>
              <a:ext cx="10500" cy="819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274" name="Google Shape;274;p19"/>
            <p:cNvSpPr/>
            <p:nvPr/>
          </p:nvSpPr>
          <p:spPr>
            <a:xfrm>
              <a:off x="6551725" y="22992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9"/>
            <p:cNvSpPr/>
            <p:nvPr/>
          </p:nvSpPr>
          <p:spPr>
            <a:xfrm>
              <a:off x="584837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9"/>
            <p:cNvSpPr/>
            <p:nvPr/>
          </p:nvSpPr>
          <p:spPr>
            <a:xfrm>
              <a:off x="725332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9"/>
            <p:cNvSpPr/>
            <p:nvPr/>
          </p:nvSpPr>
          <p:spPr>
            <a:xfrm>
              <a:off x="6546475" y="312242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8" name="Google Shape;278;p19"/>
            <p:cNvCxnSpPr>
              <a:stCxn id="274" idx="7"/>
              <a:endCxn id="276" idx="6"/>
            </p:cNvCxnSpPr>
            <p:nvPr/>
          </p:nvCxnSpPr>
          <p:spPr>
            <a:xfrm rot="-5400000" flipH="1">
              <a:off x="6339275" y="2573525"/>
              <a:ext cx="1241100" cy="710700"/>
            </a:xfrm>
            <a:prstGeom prst="curvedConnector4">
              <a:avLst>
                <a:gd name="adj1" fmla="val 3573"/>
                <a:gd name="adj2" fmla="val 114078"/>
              </a:avLst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79" name="Google Shape;279;p19"/>
          <p:cNvGrpSpPr/>
          <p:nvPr/>
        </p:nvGrpSpPr>
        <p:grpSpPr>
          <a:xfrm>
            <a:off x="7560200" y="2701650"/>
            <a:ext cx="1128900" cy="1250200"/>
            <a:chOff x="7398275" y="2330175"/>
            <a:chExt cx="1128900" cy="1250200"/>
          </a:xfrm>
        </p:grpSpPr>
        <p:sp>
          <p:nvSpPr>
            <p:cNvPr id="280" name="Google Shape;280;p19"/>
            <p:cNvSpPr/>
            <p:nvPr/>
          </p:nvSpPr>
          <p:spPr>
            <a:xfrm>
              <a:off x="7429500" y="2369125"/>
              <a:ext cx="1070400" cy="11802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1" name="Google Shape;281;p19"/>
            <p:cNvCxnSpPr>
              <a:stCxn id="280" idx="1"/>
              <a:endCxn id="280" idx="3"/>
            </p:cNvCxnSpPr>
            <p:nvPr/>
          </p:nvCxnSpPr>
          <p:spPr>
            <a:xfrm>
              <a:off x="7429500" y="2959225"/>
              <a:ext cx="10704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282" name="Google Shape;282;p19"/>
            <p:cNvSpPr/>
            <p:nvPr/>
          </p:nvSpPr>
          <p:spPr>
            <a:xfrm>
              <a:off x="7398275" y="23301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9"/>
            <p:cNvSpPr/>
            <p:nvPr/>
          </p:nvSpPr>
          <p:spPr>
            <a:xfrm>
              <a:off x="8465375" y="23301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9"/>
            <p:cNvSpPr/>
            <p:nvPr/>
          </p:nvSpPr>
          <p:spPr>
            <a:xfrm>
              <a:off x="7398275" y="292832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9"/>
            <p:cNvSpPr/>
            <p:nvPr/>
          </p:nvSpPr>
          <p:spPr>
            <a:xfrm>
              <a:off x="8465375" y="292832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9"/>
            <p:cNvSpPr/>
            <p:nvPr/>
          </p:nvSpPr>
          <p:spPr>
            <a:xfrm>
              <a:off x="739827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9"/>
            <p:cNvSpPr/>
            <p:nvPr/>
          </p:nvSpPr>
          <p:spPr>
            <a:xfrm>
              <a:off x="8465375" y="3518575"/>
              <a:ext cx="61800" cy="618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8" name="Google Shape;288;p19"/>
          <p:cNvSpPr txBox="1"/>
          <p:nvPr/>
        </p:nvSpPr>
        <p:spPr>
          <a:xfrm>
            <a:off x="959425" y="21959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</a:t>
            </a:r>
            <a:endParaRPr sz="1200"/>
          </a:p>
        </p:txBody>
      </p:sp>
      <p:sp>
        <p:nvSpPr>
          <p:cNvPr id="289" name="Google Shape;289;p19"/>
          <p:cNvSpPr txBox="1"/>
          <p:nvPr/>
        </p:nvSpPr>
        <p:spPr>
          <a:xfrm>
            <a:off x="2587325" y="22995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</a:t>
            </a:r>
            <a:endParaRPr sz="1200"/>
          </a:p>
        </p:txBody>
      </p:sp>
      <p:sp>
        <p:nvSpPr>
          <p:cNvPr id="290" name="Google Shape;290;p19"/>
          <p:cNvSpPr txBox="1"/>
          <p:nvPr/>
        </p:nvSpPr>
        <p:spPr>
          <a:xfrm>
            <a:off x="5430975" y="22995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</a:t>
            </a:r>
            <a:endParaRPr sz="1200"/>
          </a:p>
        </p:txBody>
      </p:sp>
      <p:sp>
        <p:nvSpPr>
          <p:cNvPr id="291" name="Google Shape;291;p19"/>
          <p:cNvSpPr txBox="1"/>
          <p:nvPr/>
        </p:nvSpPr>
        <p:spPr>
          <a:xfrm>
            <a:off x="7391400" y="24245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</a:t>
            </a:r>
            <a:endParaRPr sz="1200"/>
          </a:p>
        </p:txBody>
      </p:sp>
      <p:sp>
        <p:nvSpPr>
          <p:cNvPr id="292" name="Google Shape;292;p19"/>
          <p:cNvSpPr txBox="1"/>
          <p:nvPr/>
        </p:nvSpPr>
        <p:spPr>
          <a:xfrm>
            <a:off x="176625" y="26326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</a:t>
            </a:r>
            <a:endParaRPr sz="1200"/>
          </a:p>
        </p:txBody>
      </p:sp>
      <p:sp>
        <p:nvSpPr>
          <p:cNvPr id="293" name="Google Shape;293;p19"/>
          <p:cNvSpPr txBox="1"/>
          <p:nvPr/>
        </p:nvSpPr>
        <p:spPr>
          <a:xfrm>
            <a:off x="2447050" y="36786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</a:t>
            </a:r>
            <a:endParaRPr sz="1200"/>
          </a:p>
        </p:txBody>
      </p:sp>
      <p:sp>
        <p:nvSpPr>
          <p:cNvPr id="294" name="Google Shape;294;p19"/>
          <p:cNvSpPr txBox="1"/>
          <p:nvPr/>
        </p:nvSpPr>
        <p:spPr>
          <a:xfrm>
            <a:off x="4608500" y="36259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</a:t>
            </a:r>
            <a:endParaRPr sz="1200"/>
          </a:p>
        </p:txBody>
      </p:sp>
      <p:sp>
        <p:nvSpPr>
          <p:cNvPr id="295" name="Google Shape;295;p19"/>
          <p:cNvSpPr txBox="1"/>
          <p:nvPr/>
        </p:nvSpPr>
        <p:spPr>
          <a:xfrm>
            <a:off x="7325575" y="31590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</a:t>
            </a:r>
            <a:endParaRPr sz="1200"/>
          </a:p>
        </p:txBody>
      </p:sp>
      <p:sp>
        <p:nvSpPr>
          <p:cNvPr id="296" name="Google Shape;296;p19"/>
          <p:cNvSpPr txBox="1"/>
          <p:nvPr/>
        </p:nvSpPr>
        <p:spPr>
          <a:xfrm>
            <a:off x="361800" y="37471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</a:t>
            </a:r>
            <a:endParaRPr sz="1200"/>
          </a:p>
        </p:txBody>
      </p:sp>
      <p:sp>
        <p:nvSpPr>
          <p:cNvPr id="297" name="Google Shape;297;p19"/>
          <p:cNvSpPr txBox="1"/>
          <p:nvPr/>
        </p:nvSpPr>
        <p:spPr>
          <a:xfrm>
            <a:off x="3252088" y="32523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</a:t>
            </a:r>
            <a:endParaRPr sz="1200"/>
          </a:p>
        </p:txBody>
      </p:sp>
      <p:sp>
        <p:nvSpPr>
          <p:cNvPr id="298" name="Google Shape;298;p19"/>
          <p:cNvSpPr txBox="1"/>
          <p:nvPr/>
        </p:nvSpPr>
        <p:spPr>
          <a:xfrm>
            <a:off x="5482350" y="341262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</a:t>
            </a:r>
            <a:endParaRPr sz="1200"/>
          </a:p>
        </p:txBody>
      </p:sp>
      <p:sp>
        <p:nvSpPr>
          <p:cNvPr id="299" name="Google Shape;299;p19"/>
          <p:cNvSpPr txBox="1"/>
          <p:nvPr/>
        </p:nvSpPr>
        <p:spPr>
          <a:xfrm>
            <a:off x="7325575" y="374802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</a:t>
            </a:r>
            <a:endParaRPr sz="1200"/>
          </a:p>
        </p:txBody>
      </p:sp>
      <p:sp>
        <p:nvSpPr>
          <p:cNvPr id="300" name="Google Shape;300;p19"/>
          <p:cNvSpPr txBox="1"/>
          <p:nvPr/>
        </p:nvSpPr>
        <p:spPr>
          <a:xfrm>
            <a:off x="1588025" y="37471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4</a:t>
            </a:r>
            <a:endParaRPr sz="1200"/>
          </a:p>
        </p:txBody>
      </p:sp>
      <p:sp>
        <p:nvSpPr>
          <p:cNvPr id="301" name="Google Shape;301;p19"/>
          <p:cNvSpPr txBox="1"/>
          <p:nvPr/>
        </p:nvSpPr>
        <p:spPr>
          <a:xfrm>
            <a:off x="3960625" y="23483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4</a:t>
            </a:r>
            <a:endParaRPr sz="1200"/>
          </a:p>
        </p:txBody>
      </p:sp>
      <p:sp>
        <p:nvSpPr>
          <p:cNvPr id="302" name="Google Shape;302;p19"/>
          <p:cNvSpPr txBox="1"/>
          <p:nvPr/>
        </p:nvSpPr>
        <p:spPr>
          <a:xfrm>
            <a:off x="6218575" y="37548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4</a:t>
            </a:r>
            <a:endParaRPr sz="1200"/>
          </a:p>
        </p:txBody>
      </p:sp>
      <p:sp>
        <p:nvSpPr>
          <p:cNvPr id="303" name="Google Shape;303;p19"/>
          <p:cNvSpPr txBox="1"/>
          <p:nvPr/>
        </p:nvSpPr>
        <p:spPr>
          <a:xfrm>
            <a:off x="8649350" y="25313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4</a:t>
            </a:r>
            <a:endParaRPr sz="1200"/>
          </a:p>
        </p:txBody>
      </p:sp>
      <p:sp>
        <p:nvSpPr>
          <p:cNvPr id="304" name="Google Shape;304;p19"/>
          <p:cNvSpPr txBox="1"/>
          <p:nvPr/>
        </p:nvSpPr>
        <p:spPr>
          <a:xfrm>
            <a:off x="1947800" y="27599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5</a:t>
            </a:r>
            <a:endParaRPr sz="1200"/>
          </a:p>
        </p:txBody>
      </p:sp>
      <p:sp>
        <p:nvSpPr>
          <p:cNvPr id="305" name="Google Shape;305;p19"/>
          <p:cNvSpPr txBox="1"/>
          <p:nvPr/>
        </p:nvSpPr>
        <p:spPr>
          <a:xfrm>
            <a:off x="3964700" y="37548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5</a:t>
            </a:r>
            <a:endParaRPr sz="1200"/>
          </a:p>
        </p:txBody>
      </p:sp>
      <p:sp>
        <p:nvSpPr>
          <p:cNvPr id="306" name="Google Shape;306;p19"/>
          <p:cNvSpPr txBox="1"/>
          <p:nvPr/>
        </p:nvSpPr>
        <p:spPr>
          <a:xfrm>
            <a:off x="8649350" y="3159050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5</a:t>
            </a:r>
            <a:endParaRPr sz="1200"/>
          </a:p>
        </p:txBody>
      </p:sp>
      <p:sp>
        <p:nvSpPr>
          <p:cNvPr id="307" name="Google Shape;307;p19"/>
          <p:cNvSpPr txBox="1"/>
          <p:nvPr/>
        </p:nvSpPr>
        <p:spPr>
          <a:xfrm>
            <a:off x="8671025" y="3823375"/>
            <a:ext cx="291000" cy="3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6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0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6963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Story Time: Bridges of Königsberg</a:t>
            </a:r>
            <a:endParaRPr>
              <a:solidFill>
                <a:schemeClr val="dk2"/>
              </a:solidFill>
            </a:endParaRPr>
          </a:p>
        </p:txBody>
      </p:sp>
      <p:grpSp>
        <p:nvGrpSpPr>
          <p:cNvPr id="313" name="Google Shape;313;p20"/>
          <p:cNvGrpSpPr/>
          <p:nvPr/>
        </p:nvGrpSpPr>
        <p:grpSpPr>
          <a:xfrm>
            <a:off x="1130896" y="1905061"/>
            <a:ext cx="2692698" cy="3044673"/>
            <a:chOff x="1130896" y="1828861"/>
            <a:chExt cx="2692698" cy="3044673"/>
          </a:xfrm>
        </p:grpSpPr>
        <p:grpSp>
          <p:nvGrpSpPr>
            <p:cNvPr id="314" name="Google Shape;314;p20"/>
            <p:cNvGrpSpPr/>
            <p:nvPr/>
          </p:nvGrpSpPr>
          <p:grpSpPr>
            <a:xfrm>
              <a:off x="1130896" y="1828861"/>
              <a:ext cx="2692698" cy="3044673"/>
              <a:chOff x="4757473" y="872850"/>
              <a:chExt cx="3129225" cy="3550226"/>
            </a:xfrm>
          </p:grpSpPr>
          <p:pic>
            <p:nvPicPr>
              <p:cNvPr id="315" name="Google Shape;315;p20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757473" y="872850"/>
                <a:ext cx="3129225" cy="355022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6" name="Google Shape;316;p20"/>
              <p:cNvSpPr/>
              <p:nvPr/>
            </p:nvSpPr>
            <p:spPr>
              <a:xfrm>
                <a:off x="5724161" y="1521930"/>
                <a:ext cx="227400" cy="2760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20"/>
              <p:cNvSpPr/>
              <p:nvPr/>
            </p:nvSpPr>
            <p:spPr>
              <a:xfrm>
                <a:off x="5450511" y="2374205"/>
                <a:ext cx="227400" cy="2760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20"/>
              <p:cNvSpPr/>
              <p:nvPr/>
            </p:nvSpPr>
            <p:spPr>
              <a:xfrm>
                <a:off x="6129376" y="1881475"/>
                <a:ext cx="157200" cy="1875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20"/>
              <p:cNvSpPr/>
              <p:nvPr/>
            </p:nvSpPr>
            <p:spPr>
              <a:xfrm>
                <a:off x="6011601" y="2554213"/>
                <a:ext cx="157200" cy="1875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20"/>
              <p:cNvSpPr/>
              <p:nvPr/>
            </p:nvSpPr>
            <p:spPr>
              <a:xfrm>
                <a:off x="6667593" y="1935421"/>
                <a:ext cx="156300" cy="330300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20"/>
              <p:cNvSpPr/>
              <p:nvPr/>
            </p:nvSpPr>
            <p:spPr>
              <a:xfrm>
                <a:off x="6468620" y="2374191"/>
                <a:ext cx="312600" cy="96600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20"/>
              <p:cNvSpPr/>
              <p:nvPr/>
            </p:nvSpPr>
            <p:spPr>
              <a:xfrm rot="-4702647">
                <a:off x="7015797" y="3961852"/>
                <a:ext cx="312712" cy="96491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23" name="Google Shape;323;p20"/>
            <p:cNvSpPr txBox="1"/>
            <p:nvPr/>
          </p:nvSpPr>
          <p:spPr>
            <a:xfrm>
              <a:off x="2369125" y="1995050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A</a:t>
              </a:r>
              <a:endParaRPr b="1"/>
            </a:p>
          </p:txBody>
        </p:sp>
        <p:sp>
          <p:nvSpPr>
            <p:cNvPr id="324" name="Google Shape;324;p20"/>
            <p:cNvSpPr txBox="1"/>
            <p:nvPr/>
          </p:nvSpPr>
          <p:spPr>
            <a:xfrm>
              <a:off x="2168250" y="287857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B</a:t>
              </a:r>
              <a:endParaRPr b="1"/>
            </a:p>
          </p:txBody>
        </p:sp>
        <p:sp>
          <p:nvSpPr>
            <p:cNvPr id="325" name="Google Shape;325;p20"/>
            <p:cNvSpPr txBox="1"/>
            <p:nvPr/>
          </p:nvSpPr>
          <p:spPr>
            <a:xfrm>
              <a:off x="1873825" y="381692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D</a:t>
              </a:r>
              <a:endParaRPr b="1"/>
            </a:p>
          </p:txBody>
        </p:sp>
        <p:sp>
          <p:nvSpPr>
            <p:cNvPr id="326" name="Google Shape;326;p20"/>
            <p:cNvSpPr txBox="1"/>
            <p:nvPr/>
          </p:nvSpPr>
          <p:spPr>
            <a:xfrm>
              <a:off x="3273150" y="340652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C</a:t>
              </a:r>
              <a:endParaRPr b="1"/>
            </a:p>
          </p:txBody>
        </p:sp>
      </p:grpSp>
      <p:sp>
        <p:nvSpPr>
          <p:cNvPr id="327" name="Google Shape;327;p20"/>
          <p:cNvSpPr txBox="1"/>
          <p:nvPr/>
        </p:nvSpPr>
        <p:spPr>
          <a:xfrm>
            <a:off x="4572000" y="2479675"/>
            <a:ext cx="4270800" cy="13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Question</a:t>
            </a:r>
            <a:r>
              <a:rPr lang="en" sz="1800"/>
              <a:t>:</a:t>
            </a:r>
            <a:endParaRPr sz="18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Is there a way to see the whole city and cross every bridge exactly once?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1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Can you solve this problem (with a graph)?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333" name="Google Shape;333;p21"/>
          <p:cNvSpPr/>
          <p:nvPr/>
        </p:nvSpPr>
        <p:spPr>
          <a:xfrm>
            <a:off x="4741725" y="2909450"/>
            <a:ext cx="935100" cy="696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EA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4" name="Google Shape;334;p21"/>
          <p:cNvGrpSpPr/>
          <p:nvPr/>
        </p:nvGrpSpPr>
        <p:grpSpPr>
          <a:xfrm>
            <a:off x="6441917" y="2112813"/>
            <a:ext cx="1476083" cy="2289550"/>
            <a:chOff x="6358792" y="2112813"/>
            <a:chExt cx="1476083" cy="2289550"/>
          </a:xfrm>
        </p:grpSpPr>
        <p:grpSp>
          <p:nvGrpSpPr>
            <p:cNvPr id="335" name="Google Shape;335;p21"/>
            <p:cNvGrpSpPr/>
            <p:nvPr/>
          </p:nvGrpSpPr>
          <p:grpSpPr>
            <a:xfrm>
              <a:off x="6358792" y="2112813"/>
              <a:ext cx="1476083" cy="2289550"/>
              <a:chOff x="6462717" y="2216963"/>
              <a:chExt cx="1476083" cy="2289550"/>
            </a:xfrm>
          </p:grpSpPr>
          <p:sp>
            <p:nvSpPr>
              <p:cNvPr id="336" name="Google Shape;336;p21"/>
              <p:cNvSpPr/>
              <p:nvPr/>
            </p:nvSpPr>
            <p:spPr>
              <a:xfrm>
                <a:off x="6462717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7" name="Google Shape;337;p21"/>
              <p:cNvSpPr/>
              <p:nvPr/>
            </p:nvSpPr>
            <p:spPr>
              <a:xfrm flipH="1">
                <a:off x="6916442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" name="Google Shape;338;p21"/>
              <p:cNvSpPr/>
              <p:nvPr/>
            </p:nvSpPr>
            <p:spPr>
              <a:xfrm>
                <a:off x="6462717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9" name="Google Shape;339;p21"/>
              <p:cNvSpPr/>
              <p:nvPr/>
            </p:nvSpPr>
            <p:spPr>
              <a:xfrm flipH="1">
                <a:off x="6916442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340" name="Google Shape;340;p21"/>
              <p:cNvGrpSpPr/>
              <p:nvPr/>
            </p:nvGrpSpPr>
            <p:grpSpPr>
              <a:xfrm>
                <a:off x="6504725" y="2216963"/>
                <a:ext cx="1434075" cy="2289550"/>
                <a:chOff x="6224150" y="1870375"/>
                <a:chExt cx="1434075" cy="2289550"/>
              </a:xfrm>
            </p:grpSpPr>
            <p:sp>
              <p:nvSpPr>
                <p:cNvPr id="341" name="Google Shape;341;p21"/>
                <p:cNvSpPr/>
                <p:nvPr/>
              </p:nvSpPr>
              <p:spPr>
                <a:xfrm>
                  <a:off x="6224150" y="187037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A</a:t>
                  </a:r>
                  <a:endParaRPr/>
                </a:p>
              </p:txBody>
            </p:sp>
            <p:sp>
              <p:nvSpPr>
                <p:cNvPr id="342" name="Google Shape;342;p21"/>
                <p:cNvSpPr/>
                <p:nvPr/>
              </p:nvSpPr>
              <p:spPr>
                <a:xfrm>
                  <a:off x="6224150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B</a:t>
                  </a:r>
                  <a:endParaRPr/>
                </a:p>
              </p:txBody>
            </p:sp>
            <p:sp>
              <p:nvSpPr>
                <p:cNvPr id="343" name="Google Shape;343;p21"/>
                <p:cNvSpPr/>
                <p:nvPr/>
              </p:nvSpPr>
              <p:spPr>
                <a:xfrm>
                  <a:off x="6224150" y="369222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D</a:t>
                  </a:r>
                  <a:endParaRPr/>
                </a:p>
              </p:txBody>
            </p:sp>
            <p:sp>
              <p:nvSpPr>
                <p:cNvPr id="344" name="Google Shape;344;p21"/>
                <p:cNvSpPr/>
                <p:nvPr/>
              </p:nvSpPr>
              <p:spPr>
                <a:xfrm>
                  <a:off x="7190525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C</a:t>
                  </a:r>
                  <a:endParaRPr/>
                </a:p>
              </p:txBody>
            </p:sp>
          </p:grpSp>
        </p:grpSp>
        <p:cxnSp>
          <p:nvCxnSpPr>
            <p:cNvPr id="345" name="Google Shape;345;p21"/>
            <p:cNvCxnSpPr>
              <a:endCxn id="344" idx="0"/>
            </p:cNvCxnSpPr>
            <p:nvPr/>
          </p:nvCxnSpPr>
          <p:spPr>
            <a:xfrm>
              <a:off x="6889125" y="2369138"/>
              <a:ext cx="711900" cy="65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6" name="Google Shape;346;p21"/>
            <p:cNvCxnSpPr>
              <a:endCxn id="344" idx="4"/>
            </p:cNvCxnSpPr>
            <p:nvPr/>
          </p:nvCxnSpPr>
          <p:spPr>
            <a:xfrm rot="10800000" flipH="1">
              <a:off x="6899625" y="3491438"/>
              <a:ext cx="701400" cy="67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7" name="Google Shape;347;p21"/>
            <p:cNvCxnSpPr>
              <a:stCxn id="342" idx="6"/>
              <a:endCxn id="344" idx="2"/>
            </p:cNvCxnSpPr>
            <p:nvPr/>
          </p:nvCxnSpPr>
          <p:spPr>
            <a:xfrm>
              <a:off x="6868500" y="3257588"/>
              <a:ext cx="4986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48" name="Google Shape;348;p21"/>
          <p:cNvGrpSpPr/>
          <p:nvPr/>
        </p:nvGrpSpPr>
        <p:grpSpPr>
          <a:xfrm>
            <a:off x="1130896" y="1905061"/>
            <a:ext cx="2692698" cy="3044673"/>
            <a:chOff x="1130896" y="1828861"/>
            <a:chExt cx="2692698" cy="3044673"/>
          </a:xfrm>
        </p:grpSpPr>
        <p:grpSp>
          <p:nvGrpSpPr>
            <p:cNvPr id="349" name="Google Shape;349;p21"/>
            <p:cNvGrpSpPr/>
            <p:nvPr/>
          </p:nvGrpSpPr>
          <p:grpSpPr>
            <a:xfrm>
              <a:off x="1130896" y="1828861"/>
              <a:ext cx="2692698" cy="3044673"/>
              <a:chOff x="4757473" y="872850"/>
              <a:chExt cx="3129225" cy="3550226"/>
            </a:xfrm>
          </p:grpSpPr>
          <p:pic>
            <p:nvPicPr>
              <p:cNvPr id="350" name="Google Shape;350;p21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757473" y="872850"/>
                <a:ext cx="3129225" cy="355022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51" name="Google Shape;351;p21"/>
              <p:cNvSpPr/>
              <p:nvPr/>
            </p:nvSpPr>
            <p:spPr>
              <a:xfrm>
                <a:off x="5724161" y="1521930"/>
                <a:ext cx="227400" cy="2760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21"/>
              <p:cNvSpPr/>
              <p:nvPr/>
            </p:nvSpPr>
            <p:spPr>
              <a:xfrm>
                <a:off x="5450511" y="2374205"/>
                <a:ext cx="227400" cy="2760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21"/>
              <p:cNvSpPr/>
              <p:nvPr/>
            </p:nvSpPr>
            <p:spPr>
              <a:xfrm>
                <a:off x="6129376" y="1881475"/>
                <a:ext cx="157200" cy="1875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21"/>
              <p:cNvSpPr/>
              <p:nvPr/>
            </p:nvSpPr>
            <p:spPr>
              <a:xfrm>
                <a:off x="6011601" y="2554213"/>
                <a:ext cx="157200" cy="187500"/>
              </a:xfrm>
              <a:prstGeom prst="parallelogram">
                <a:avLst>
                  <a:gd name="adj" fmla="val 44634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21"/>
              <p:cNvSpPr/>
              <p:nvPr/>
            </p:nvSpPr>
            <p:spPr>
              <a:xfrm>
                <a:off x="6667593" y="1935421"/>
                <a:ext cx="156300" cy="330300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21"/>
              <p:cNvSpPr/>
              <p:nvPr/>
            </p:nvSpPr>
            <p:spPr>
              <a:xfrm>
                <a:off x="6468620" y="2374191"/>
                <a:ext cx="312600" cy="96600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21"/>
              <p:cNvSpPr/>
              <p:nvPr/>
            </p:nvSpPr>
            <p:spPr>
              <a:xfrm rot="-4702647">
                <a:off x="7015797" y="3961852"/>
                <a:ext cx="312712" cy="96491"/>
              </a:xfrm>
              <a:prstGeom prst="parallelogram">
                <a:avLst>
                  <a:gd name="adj" fmla="val 25000"/>
                </a:avLst>
              </a:prstGeom>
              <a:solidFill>
                <a:srgbClr val="CC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58" name="Google Shape;358;p21"/>
            <p:cNvSpPr txBox="1"/>
            <p:nvPr/>
          </p:nvSpPr>
          <p:spPr>
            <a:xfrm>
              <a:off x="2369125" y="1995050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A</a:t>
              </a:r>
              <a:endParaRPr b="1"/>
            </a:p>
          </p:txBody>
        </p:sp>
        <p:sp>
          <p:nvSpPr>
            <p:cNvPr id="359" name="Google Shape;359;p21"/>
            <p:cNvSpPr txBox="1"/>
            <p:nvPr/>
          </p:nvSpPr>
          <p:spPr>
            <a:xfrm>
              <a:off x="2168250" y="287857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B</a:t>
              </a:r>
              <a:endParaRPr b="1"/>
            </a:p>
          </p:txBody>
        </p:sp>
        <p:sp>
          <p:nvSpPr>
            <p:cNvPr id="360" name="Google Shape;360;p21"/>
            <p:cNvSpPr txBox="1"/>
            <p:nvPr/>
          </p:nvSpPr>
          <p:spPr>
            <a:xfrm>
              <a:off x="1873825" y="381692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D</a:t>
              </a:r>
              <a:endParaRPr b="1"/>
            </a:p>
          </p:txBody>
        </p:sp>
        <p:sp>
          <p:nvSpPr>
            <p:cNvPr id="361" name="Google Shape;361;p21"/>
            <p:cNvSpPr txBox="1"/>
            <p:nvPr/>
          </p:nvSpPr>
          <p:spPr>
            <a:xfrm>
              <a:off x="3273150" y="3406525"/>
              <a:ext cx="342900" cy="41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/>
                <a:t>C</a:t>
              </a:r>
              <a:endParaRPr b="1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2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Euler Paths and Cycles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367" name="Google Shape;367;p22"/>
          <p:cNvSpPr txBox="1"/>
          <p:nvPr/>
        </p:nvSpPr>
        <p:spPr>
          <a:xfrm>
            <a:off x="529925" y="2150925"/>
            <a:ext cx="5122800" cy="22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Definition 1</a:t>
            </a:r>
            <a:r>
              <a:rPr lang="en" sz="1800"/>
              <a:t>: An </a:t>
            </a:r>
            <a:r>
              <a:rPr lang="en" sz="1800">
                <a:solidFill>
                  <a:srgbClr val="CC0000"/>
                </a:solidFill>
              </a:rPr>
              <a:t>Euler path</a:t>
            </a:r>
            <a:r>
              <a:rPr lang="en" sz="1800"/>
              <a:t> is a path that passes </a:t>
            </a:r>
            <a:r>
              <a:rPr lang="en" sz="1800" u="sng"/>
              <a:t>every</a:t>
            </a:r>
            <a:r>
              <a:rPr lang="en" sz="1800"/>
              <a:t> edge without repeating the edge.</a:t>
            </a:r>
            <a:endParaRPr sz="18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Definition 2</a:t>
            </a:r>
            <a:r>
              <a:rPr lang="en" sz="1800"/>
              <a:t>: An </a:t>
            </a:r>
            <a:r>
              <a:rPr lang="en" sz="1800">
                <a:solidFill>
                  <a:srgbClr val="CC0000"/>
                </a:solidFill>
              </a:rPr>
              <a:t>Euler cycle</a:t>
            </a:r>
            <a:r>
              <a:rPr lang="en" sz="1800"/>
              <a:t> is an Euler path that starts and ends on the same vertex</a:t>
            </a:r>
            <a:r>
              <a:rPr lang="en" sz="1800">
                <a:solidFill>
                  <a:schemeClr val="dk1"/>
                </a:solidFill>
              </a:rPr>
              <a:t>.</a:t>
            </a:r>
            <a:endParaRPr sz="1800"/>
          </a:p>
        </p:txBody>
      </p:sp>
      <p:grpSp>
        <p:nvGrpSpPr>
          <p:cNvPr id="368" name="Google Shape;368;p22"/>
          <p:cNvGrpSpPr/>
          <p:nvPr/>
        </p:nvGrpSpPr>
        <p:grpSpPr>
          <a:xfrm>
            <a:off x="6441917" y="2112813"/>
            <a:ext cx="1476083" cy="2289550"/>
            <a:chOff x="6358792" y="2112813"/>
            <a:chExt cx="1476083" cy="2289550"/>
          </a:xfrm>
        </p:grpSpPr>
        <p:grpSp>
          <p:nvGrpSpPr>
            <p:cNvPr id="369" name="Google Shape;369;p22"/>
            <p:cNvGrpSpPr/>
            <p:nvPr/>
          </p:nvGrpSpPr>
          <p:grpSpPr>
            <a:xfrm>
              <a:off x="6358792" y="2112813"/>
              <a:ext cx="1476083" cy="2289550"/>
              <a:chOff x="6462717" y="2216963"/>
              <a:chExt cx="1476083" cy="2289550"/>
            </a:xfrm>
          </p:grpSpPr>
          <p:sp>
            <p:nvSpPr>
              <p:cNvPr id="370" name="Google Shape;370;p22"/>
              <p:cNvSpPr/>
              <p:nvPr/>
            </p:nvSpPr>
            <p:spPr>
              <a:xfrm>
                <a:off x="6462717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71" name="Google Shape;371;p22"/>
              <p:cNvSpPr/>
              <p:nvPr/>
            </p:nvSpPr>
            <p:spPr>
              <a:xfrm flipH="1">
                <a:off x="6916442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72" name="Google Shape;372;p22"/>
              <p:cNvSpPr/>
              <p:nvPr/>
            </p:nvSpPr>
            <p:spPr>
              <a:xfrm>
                <a:off x="6462717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73" name="Google Shape;373;p22"/>
              <p:cNvSpPr/>
              <p:nvPr/>
            </p:nvSpPr>
            <p:spPr>
              <a:xfrm flipH="1">
                <a:off x="6916442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374" name="Google Shape;374;p22"/>
              <p:cNvGrpSpPr/>
              <p:nvPr/>
            </p:nvGrpSpPr>
            <p:grpSpPr>
              <a:xfrm>
                <a:off x="6504725" y="2216963"/>
                <a:ext cx="1434075" cy="2289550"/>
                <a:chOff x="6224150" y="1870375"/>
                <a:chExt cx="1434075" cy="2289550"/>
              </a:xfrm>
            </p:grpSpPr>
            <p:sp>
              <p:nvSpPr>
                <p:cNvPr id="375" name="Google Shape;375;p22"/>
                <p:cNvSpPr/>
                <p:nvPr/>
              </p:nvSpPr>
              <p:spPr>
                <a:xfrm>
                  <a:off x="6224150" y="187037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A</a:t>
                  </a:r>
                  <a:endParaRPr/>
                </a:p>
              </p:txBody>
            </p:sp>
            <p:sp>
              <p:nvSpPr>
                <p:cNvPr id="376" name="Google Shape;376;p22"/>
                <p:cNvSpPr/>
                <p:nvPr/>
              </p:nvSpPr>
              <p:spPr>
                <a:xfrm>
                  <a:off x="6224150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B</a:t>
                  </a:r>
                  <a:endParaRPr/>
                </a:p>
              </p:txBody>
            </p:sp>
            <p:sp>
              <p:nvSpPr>
                <p:cNvPr id="377" name="Google Shape;377;p22"/>
                <p:cNvSpPr/>
                <p:nvPr/>
              </p:nvSpPr>
              <p:spPr>
                <a:xfrm>
                  <a:off x="6224150" y="369222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D</a:t>
                  </a:r>
                  <a:endParaRPr/>
                </a:p>
              </p:txBody>
            </p:sp>
            <p:sp>
              <p:nvSpPr>
                <p:cNvPr id="378" name="Google Shape;378;p22"/>
                <p:cNvSpPr/>
                <p:nvPr/>
              </p:nvSpPr>
              <p:spPr>
                <a:xfrm>
                  <a:off x="7190525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C</a:t>
                  </a:r>
                  <a:endParaRPr/>
                </a:p>
              </p:txBody>
            </p:sp>
          </p:grpSp>
        </p:grpSp>
        <p:cxnSp>
          <p:nvCxnSpPr>
            <p:cNvPr id="379" name="Google Shape;379;p22"/>
            <p:cNvCxnSpPr>
              <a:endCxn id="378" idx="0"/>
            </p:cNvCxnSpPr>
            <p:nvPr/>
          </p:nvCxnSpPr>
          <p:spPr>
            <a:xfrm>
              <a:off x="6889125" y="2369138"/>
              <a:ext cx="711900" cy="65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0" name="Google Shape;380;p22"/>
            <p:cNvCxnSpPr>
              <a:endCxn id="378" idx="4"/>
            </p:cNvCxnSpPr>
            <p:nvPr/>
          </p:nvCxnSpPr>
          <p:spPr>
            <a:xfrm rot="10800000" flipH="1">
              <a:off x="6899625" y="3491438"/>
              <a:ext cx="701400" cy="67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1" name="Google Shape;381;p22"/>
            <p:cNvCxnSpPr>
              <a:stCxn id="376" idx="6"/>
              <a:endCxn id="378" idx="2"/>
            </p:cNvCxnSpPr>
            <p:nvPr/>
          </p:nvCxnSpPr>
          <p:spPr>
            <a:xfrm>
              <a:off x="6868500" y="3257588"/>
              <a:ext cx="4986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23"/>
          <p:cNvSpPr txBox="1">
            <a:spLocks noGrp="1"/>
          </p:cNvSpPr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Euler’s solution (1736)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387" name="Google Shape;387;p23"/>
          <p:cNvSpPr txBox="1">
            <a:spLocks noGrp="1"/>
          </p:cNvSpPr>
          <p:nvPr>
            <p:ph type="body" idx="1"/>
          </p:nvPr>
        </p:nvSpPr>
        <p:spPr>
          <a:xfrm>
            <a:off x="324475" y="1920450"/>
            <a:ext cx="5552100" cy="270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Theorem 1</a:t>
            </a:r>
            <a:r>
              <a:rPr lang="en">
                <a:solidFill>
                  <a:srgbClr val="000000"/>
                </a:solidFill>
              </a:rPr>
              <a:t>:  A connected graph contains an </a:t>
            </a:r>
            <a:r>
              <a:rPr lang="en">
                <a:solidFill>
                  <a:srgbClr val="CC0000"/>
                </a:solidFill>
              </a:rPr>
              <a:t>Euler cycle</a:t>
            </a:r>
            <a:r>
              <a:rPr lang="en">
                <a:solidFill>
                  <a:srgbClr val="000000"/>
                </a:solidFill>
              </a:rPr>
              <a:t> exactly when every vertex has even </a:t>
            </a:r>
            <a:r>
              <a:rPr lang="en">
                <a:solidFill>
                  <a:srgbClr val="4A86E8"/>
                </a:solidFill>
              </a:rPr>
              <a:t>degree</a:t>
            </a:r>
            <a:r>
              <a:rPr lang="en"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grpSp>
        <p:nvGrpSpPr>
          <p:cNvPr id="388" name="Google Shape;388;p23"/>
          <p:cNvGrpSpPr/>
          <p:nvPr/>
        </p:nvGrpSpPr>
        <p:grpSpPr>
          <a:xfrm>
            <a:off x="6441917" y="2112813"/>
            <a:ext cx="1476083" cy="2289550"/>
            <a:chOff x="6358792" y="2112813"/>
            <a:chExt cx="1476083" cy="2289550"/>
          </a:xfrm>
        </p:grpSpPr>
        <p:grpSp>
          <p:nvGrpSpPr>
            <p:cNvPr id="389" name="Google Shape;389;p23"/>
            <p:cNvGrpSpPr/>
            <p:nvPr/>
          </p:nvGrpSpPr>
          <p:grpSpPr>
            <a:xfrm>
              <a:off x="6358792" y="2112813"/>
              <a:ext cx="1476083" cy="2289550"/>
              <a:chOff x="6462717" y="2216963"/>
              <a:chExt cx="1476083" cy="2289550"/>
            </a:xfrm>
          </p:grpSpPr>
          <p:sp>
            <p:nvSpPr>
              <p:cNvPr id="390" name="Google Shape;390;p23"/>
              <p:cNvSpPr/>
              <p:nvPr/>
            </p:nvSpPr>
            <p:spPr>
              <a:xfrm>
                <a:off x="6462717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91" name="Google Shape;391;p23"/>
              <p:cNvSpPr/>
              <p:nvPr/>
            </p:nvSpPr>
            <p:spPr>
              <a:xfrm flipH="1">
                <a:off x="6916442" y="261850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92" name="Google Shape;392;p23"/>
              <p:cNvSpPr/>
              <p:nvPr/>
            </p:nvSpPr>
            <p:spPr>
              <a:xfrm>
                <a:off x="6462717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93" name="Google Shape;393;p23"/>
              <p:cNvSpPr/>
              <p:nvPr/>
            </p:nvSpPr>
            <p:spPr>
              <a:xfrm flipH="1">
                <a:off x="6916442" y="3529450"/>
                <a:ext cx="114725" cy="59230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23692" extrusionOk="0">
                    <a:moveTo>
                      <a:pt x="4173" y="0"/>
                    </a:moveTo>
                    <a:cubicBezTo>
                      <a:pt x="3480" y="2494"/>
                      <a:pt x="-52" y="11014"/>
                      <a:pt x="17" y="14963"/>
                    </a:cubicBezTo>
                    <a:cubicBezTo>
                      <a:pt x="86" y="18912"/>
                      <a:pt x="3827" y="22237"/>
                      <a:pt x="4589" y="23692"/>
                    </a:cubicBezTo>
                  </a:path>
                </a:pathLst>
              </a:cu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394" name="Google Shape;394;p23"/>
              <p:cNvGrpSpPr/>
              <p:nvPr/>
            </p:nvGrpSpPr>
            <p:grpSpPr>
              <a:xfrm>
                <a:off x="6504725" y="2216963"/>
                <a:ext cx="1434075" cy="2289550"/>
                <a:chOff x="6224150" y="1870375"/>
                <a:chExt cx="1434075" cy="2289550"/>
              </a:xfrm>
            </p:grpSpPr>
            <p:sp>
              <p:nvSpPr>
                <p:cNvPr id="395" name="Google Shape;395;p23"/>
                <p:cNvSpPr/>
                <p:nvPr/>
              </p:nvSpPr>
              <p:spPr>
                <a:xfrm>
                  <a:off x="6224150" y="187037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A</a:t>
                  </a:r>
                  <a:endParaRPr/>
                </a:p>
              </p:txBody>
            </p:sp>
            <p:sp>
              <p:nvSpPr>
                <p:cNvPr id="396" name="Google Shape;396;p23"/>
                <p:cNvSpPr/>
                <p:nvPr/>
              </p:nvSpPr>
              <p:spPr>
                <a:xfrm>
                  <a:off x="6224150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B</a:t>
                  </a:r>
                  <a:endParaRPr/>
                </a:p>
              </p:txBody>
            </p:sp>
            <p:sp>
              <p:nvSpPr>
                <p:cNvPr id="397" name="Google Shape;397;p23"/>
                <p:cNvSpPr/>
                <p:nvPr/>
              </p:nvSpPr>
              <p:spPr>
                <a:xfrm>
                  <a:off x="6224150" y="3692225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D</a:t>
                  </a:r>
                  <a:endParaRPr/>
                </a:p>
              </p:txBody>
            </p:sp>
            <p:sp>
              <p:nvSpPr>
                <p:cNvPr id="398" name="Google Shape;398;p23"/>
                <p:cNvSpPr/>
                <p:nvPr/>
              </p:nvSpPr>
              <p:spPr>
                <a:xfrm>
                  <a:off x="7190525" y="2781300"/>
                  <a:ext cx="467700" cy="467700"/>
                </a:xfrm>
                <a:prstGeom prst="flowChartConnector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/>
                    <a:t>C</a:t>
                  </a:r>
                  <a:endParaRPr/>
                </a:p>
              </p:txBody>
            </p:sp>
          </p:grpSp>
        </p:grpSp>
        <p:cxnSp>
          <p:nvCxnSpPr>
            <p:cNvPr id="399" name="Google Shape;399;p23"/>
            <p:cNvCxnSpPr>
              <a:endCxn id="398" idx="0"/>
            </p:cNvCxnSpPr>
            <p:nvPr/>
          </p:nvCxnSpPr>
          <p:spPr>
            <a:xfrm>
              <a:off x="6889125" y="2369138"/>
              <a:ext cx="711900" cy="654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0" name="Google Shape;400;p23"/>
            <p:cNvCxnSpPr>
              <a:endCxn id="398" idx="4"/>
            </p:cNvCxnSpPr>
            <p:nvPr/>
          </p:nvCxnSpPr>
          <p:spPr>
            <a:xfrm rot="10800000" flipH="1">
              <a:off x="6899625" y="3491438"/>
              <a:ext cx="701400" cy="67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1" name="Google Shape;401;p23"/>
            <p:cNvCxnSpPr>
              <a:stCxn id="396" idx="6"/>
              <a:endCxn id="398" idx="2"/>
            </p:cNvCxnSpPr>
            <p:nvPr/>
          </p:nvCxnSpPr>
          <p:spPr>
            <a:xfrm>
              <a:off x="6868500" y="3257588"/>
              <a:ext cx="4986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734841159884439C1DDA35155A9228" ma:contentTypeVersion="4" ma:contentTypeDescription="Create a new document." ma:contentTypeScope="" ma:versionID="66dbab7e43014b20ea6616f3a7bbb301">
  <xsd:schema xmlns:xsd="http://www.w3.org/2001/XMLSchema" xmlns:xs="http://www.w3.org/2001/XMLSchema" xmlns:p="http://schemas.microsoft.com/office/2006/metadata/properties" xmlns:ns3="5a3f7871-29ea-4ecb-8a2b-0eaa1ecfb2d8" targetNamespace="http://schemas.microsoft.com/office/2006/metadata/properties" ma:root="true" ma:fieldsID="0f6eacce9dccd76329d2bfe5e7886d23" ns3:_="">
    <xsd:import namespace="5a3f7871-29ea-4ecb-8a2b-0eaa1ecfb2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3f7871-29ea-4ecb-8a2b-0eaa1ecfb2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31C337-5EAD-4CEE-908D-7BC4D70901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A618E3-E461-4044-BCA7-1E51C91A97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3f7871-29ea-4ecb-8a2b-0eaa1ecfb2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BCAD36-E0F7-4E43-9289-C51493E8A586}">
  <ds:schemaRefs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a3f7871-29ea-4ecb-8a2b-0eaa1ecfb2d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768</Words>
  <Application>Microsoft Office PowerPoint</Application>
  <PresentationFormat>On-screen Show (16:9)</PresentationFormat>
  <Paragraphs>155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Arial</vt:lpstr>
      <vt:lpstr>Simple Light</vt:lpstr>
      <vt:lpstr>Graph Theory</vt:lpstr>
      <vt:lpstr>So…. what is a graph actually?</vt:lpstr>
      <vt:lpstr>Drawing graphs in a single stroke</vt:lpstr>
      <vt:lpstr>Exercise 1:  Now, your turn!</vt:lpstr>
      <vt:lpstr>What did you find?</vt:lpstr>
      <vt:lpstr>Story Time: Bridges of Königsberg</vt:lpstr>
      <vt:lpstr>Can you solve this problem (with a graph)?</vt:lpstr>
      <vt:lpstr>Euler Paths and Cycles</vt:lpstr>
      <vt:lpstr>Euler’s solution (1736)</vt:lpstr>
      <vt:lpstr>Euler’s solution (1736)</vt:lpstr>
      <vt:lpstr>Euler’s solution (1736)</vt:lpstr>
      <vt:lpstr>Euler’s solution (1736)</vt:lpstr>
      <vt:lpstr>What changed?  (2020)</vt:lpstr>
      <vt:lpstr>Exercise 2:  Do the following graphs contain an Euler cycle?</vt:lpstr>
      <vt:lpstr>Break time!</vt:lpstr>
      <vt:lpstr>Exercise 3: Euler cycles in the real world</vt:lpstr>
      <vt:lpstr>Exercise 4:  Constructing Complicated Euler Cycles</vt:lpstr>
      <vt:lpstr>Combining Graphs (part 1)</vt:lpstr>
      <vt:lpstr>Combining Graphs (part 2)</vt:lpstr>
      <vt:lpstr>What did we learn today?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Theory</dc:title>
  <cp:lastModifiedBy>Rose Kaplan-Kelly</cp:lastModifiedBy>
  <cp:revision>2</cp:revision>
  <dcterms:modified xsi:type="dcterms:W3CDTF">2020-12-31T18:01:10Z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0x01010084734841159884439C1DDA35155A9228</vt:lpwstr>
  </property>
</Properties>
</file>